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gif" ContentType="image/gif"/>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312" autoAdjust="0"/>
  </p:normalViewPr>
  <p:slideViewPr>
    <p:cSldViewPr snapToGrid="0" snapToObjects="1">
      <p:cViewPr>
        <p:scale>
          <a:sx n="85" d="100"/>
          <a:sy n="85" d="100"/>
        </p:scale>
        <p:origin x="-2640" y="-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55030273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eoearth.org/view/article/162264/K%C3%B6ppen_Climate_Classification_Syste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ncbi.nlm.nih.gov/pmc/articles/PMC3168775/figure/F1/" TargetMode="External"/><Relationship Id="rId4" Type="http://schemas.openxmlformats.org/officeDocument/2006/relationships/hyperlink" Target="http://www.ncbi.nlm.nih.gov/pmc/articles/PMC3168775/figure/F2/"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lnSpc>
                <a:spcPct val="115000"/>
              </a:lnSpc>
              <a:spcBef>
                <a:spcPts val="0"/>
              </a:spcBef>
              <a:buFont typeface="Arial"/>
              <a:buChar char="•"/>
            </a:pPr>
            <a:r>
              <a:rPr lang="en" dirty="0">
                <a:solidFill>
                  <a:srgbClr val="252525"/>
                </a:solidFill>
              </a:rPr>
              <a:t>For more information on the material presented in the notes see the References section.</a:t>
            </a:r>
          </a:p>
          <a:p>
            <a:pPr lvl="0" rtl="0">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Quotes from “Empowering women and improving female reproductive health through control of neglected tropical diseases” on stigma: </a:t>
            </a:r>
          </a:p>
          <a:p>
            <a:pPr marL="914400" lvl="1" indent="-298450" rtl="0">
              <a:spcBef>
                <a:spcPts val="0"/>
              </a:spcBef>
              <a:buSzPct val="100000"/>
              <a:buFont typeface="Arial"/>
              <a:buChar char="•"/>
            </a:pPr>
            <a:r>
              <a:rPr lang="en" dirty="0"/>
              <a:t>“In her 2007 address to the WHO Global Partners Meeting on NTDs, Margaret Chan, the Director-General of WHO, stated that “stigma and social isolation, especially for women, compound the misery and further embed people in poverty”. Previous articles in </a:t>
            </a:r>
            <a:r>
              <a:rPr lang="en" i="1" dirty="0"/>
              <a:t>PLoS Neglected Tropical Diseases</a:t>
            </a:r>
            <a:r>
              <a:rPr lang="en" dirty="0"/>
              <a:t> have explored the important social and economic consequences of stigma associated with the disfigurement of many NTDs, including lymphatic filariasis (LF)...”</a:t>
            </a:r>
          </a:p>
          <a:p>
            <a:pPr marL="914400" lvl="1" indent="-298450" rtl="0">
              <a:spcBef>
                <a:spcPts val="0"/>
              </a:spcBef>
              <a:buSzPct val="100000"/>
              <a:buFont typeface="Arial"/>
              <a:buChar char="•"/>
            </a:pPr>
            <a:r>
              <a:rPr lang="en" dirty="0"/>
              <a:t>“A recent qualitative study of lymphatic filariasis from Sri Lanka has articulated the breadth and depth of social stigma linked to the disease among women and includes evidence for lost jobs and wages and abandonment by family.”</a:t>
            </a:r>
          </a:p>
          <a:p>
            <a:pPr marL="1371600" lvl="2" indent="-228600" rtl="0">
              <a:spcBef>
                <a:spcPts val="0"/>
              </a:spcBef>
            </a:pPr>
            <a:r>
              <a:rPr lang="en" dirty="0">
                <a:solidFill>
                  <a:schemeClr val="dk1"/>
                </a:solidFill>
              </a:rPr>
              <a:t>(Source: “Empowering women and improving female reproductive health through control of neglected tropical diseases,” see references ) </a:t>
            </a:r>
            <a:endParaRPr dirty="0"/>
          </a:p>
          <a:p>
            <a:pPr lvl="0" rtl="0">
              <a:spcBef>
                <a:spcPts val="0"/>
              </a:spcBef>
              <a:buNone/>
            </a:pPr>
            <a:endParaRPr dirty="0"/>
          </a:p>
          <a:p>
            <a:pPr lvl="0" rtl="0">
              <a:spcBef>
                <a:spcPts val="0"/>
              </a:spcBef>
              <a:buNone/>
            </a:pPr>
            <a:r>
              <a:rPr lang="en" sz="1000" dirty="0">
                <a:solidFill>
                  <a:schemeClr val="dk1"/>
                </a:solidFill>
              </a:rPr>
              <a:t>Photo </a:t>
            </a:r>
            <a:r>
              <a:rPr lang="en-US" sz="1000" dirty="0" smtClean="0">
                <a:solidFill>
                  <a:schemeClr val="dk1"/>
                </a:solidFill>
              </a:rPr>
              <a:t>courtesy of </a:t>
            </a:r>
            <a:r>
              <a:rPr lang="en-US" sz="1100" kern="1200" dirty="0" smtClean="0">
                <a:solidFill>
                  <a:schemeClr val="tx1"/>
                </a:solidFill>
                <a:latin typeface="+mn-lt"/>
                <a:ea typeface="+mn-ea"/>
                <a:cs typeface="+mn-cs"/>
              </a:rPr>
              <a:t>Marcus Perkins/GSK</a:t>
            </a:r>
            <a:endParaRPr lang="en" sz="1000" dirty="0">
              <a:solidFill>
                <a:schemeClr val="dk1"/>
              </a:solidFill>
            </a:endParaRPr>
          </a:p>
          <a:p>
            <a:pPr lvl="0" rtl="0">
              <a:spcBef>
                <a:spcPts val="0"/>
              </a:spcBef>
              <a:buNone/>
            </a:pPr>
            <a:endParaRPr sz="1000" dirty="0">
              <a:solidFill>
                <a:schemeClr val="dk1"/>
              </a:solidFill>
            </a:endParaRPr>
          </a:p>
          <a:p>
            <a:pPr lvl="0" rtl="0">
              <a:spcBef>
                <a:spcPts val="0"/>
              </a:spcBef>
              <a:buNone/>
            </a:pPr>
            <a:endParaRPr sz="1000" dirty="0">
              <a:solidFill>
                <a:schemeClr val="dk1"/>
              </a:solidFill>
            </a:endParaRPr>
          </a:p>
          <a:p>
            <a:pPr lvl="0" rtl="0">
              <a:spcBef>
                <a:spcPts val="0"/>
              </a:spcBef>
              <a:buClr>
                <a:schemeClr val="dk1"/>
              </a:buClr>
              <a:buSzPct val="91666"/>
              <a:buFont typeface="Arial"/>
              <a:buNone/>
            </a:pPr>
            <a:endParaRPr sz="1200" b="1" dirty="0">
              <a:solidFill>
                <a:srgbClr val="333333"/>
              </a:solidFill>
              <a:highlight>
                <a:srgbClr val="FFFFFF"/>
              </a:highligh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15000"/>
              </a:lnSpc>
              <a:spcBef>
                <a:spcPts val="500"/>
              </a:spcBef>
              <a:spcAft>
                <a:spcPts val="500"/>
              </a:spcAft>
              <a:buClr>
                <a:srgbClr val="252525"/>
              </a:buClr>
              <a:buSzPct val="100000"/>
              <a:buFont typeface="Arial"/>
              <a:buChar char="•"/>
            </a:pPr>
            <a:r>
              <a:rPr lang="en" dirty="0">
                <a:solidFill>
                  <a:srgbClr val="252525"/>
                </a:solidFill>
              </a:rPr>
              <a:t>The photo shows women in Tanzania gathered to learn how to use bednets to prevent malaria.</a:t>
            </a:r>
          </a:p>
          <a:p>
            <a:pPr marL="457200" lvl="0" indent="-298450" rtl="0">
              <a:lnSpc>
                <a:spcPct val="115000"/>
              </a:lnSpc>
              <a:spcBef>
                <a:spcPts val="500"/>
              </a:spcBef>
              <a:spcAft>
                <a:spcPts val="500"/>
              </a:spcAft>
              <a:buSzPct val="100000"/>
              <a:buFont typeface="Arial"/>
              <a:buChar char="•"/>
            </a:pPr>
            <a:r>
              <a:rPr lang="en" dirty="0"/>
              <a:t>Here are some notes on how to mitigate the economic impacts of NTDs from the Hudson Institute and the Global Network of Neglected Tropical Disease that might help initiate conversation around interventions that make a meaningful impact in interrupting these cycles of poverty and disease: </a:t>
            </a:r>
          </a:p>
          <a:p>
            <a:pPr marL="914400" lvl="1" indent="-298450" rtl="0">
              <a:lnSpc>
                <a:spcPct val="115000"/>
              </a:lnSpc>
              <a:spcBef>
                <a:spcPts val="500"/>
              </a:spcBef>
              <a:spcAft>
                <a:spcPts val="500"/>
              </a:spcAft>
              <a:buSzPct val="100000"/>
              <a:buFont typeface="Arial"/>
              <a:buChar char="•"/>
            </a:pPr>
            <a:r>
              <a:rPr lang="en" dirty="0"/>
              <a:t>Far too often, NTDs have been categorized as “other diseases” and exist in the shadow of efforts to control the more widely publicized diseases such as malaria, tuberculosis, and HIV/AIDS. Combating NTDs is clearly integral to health and well being, and even more so to the economies of developing countries. Yet, only 1.3% of the U.S. government global health budget goes to efforts to eliminate these diseases. Furthermore, unlike many global health initiatives, NTD programs have had tremendous successes at low costs, which may be an unanticipated deterrent to fundraising rather than a benefit. Based on this research, seven recommendations are suggested for the control and elimination of NTDs. </a:t>
            </a:r>
          </a:p>
          <a:p>
            <a:pPr marL="914400" lvl="1" indent="-298450" rtl="0">
              <a:lnSpc>
                <a:spcPct val="115000"/>
              </a:lnSpc>
              <a:spcBef>
                <a:spcPts val="500"/>
              </a:spcBef>
              <a:spcAft>
                <a:spcPts val="500"/>
              </a:spcAft>
              <a:buSzPct val="100000"/>
              <a:buFont typeface="Arial"/>
              <a:buChar char="•"/>
            </a:pPr>
            <a:r>
              <a:rPr lang="en" dirty="0"/>
              <a:t>Prioritize an integrated approach targeting multiple NTDs coupled with MDA, as the most feasible solution to combat NTDs on a global level; </a:t>
            </a:r>
          </a:p>
          <a:p>
            <a:pPr marL="914400" lvl="1" indent="-298450" rtl="0">
              <a:lnSpc>
                <a:spcPct val="115000"/>
              </a:lnSpc>
              <a:spcBef>
                <a:spcPts val="500"/>
              </a:spcBef>
              <a:spcAft>
                <a:spcPts val="500"/>
              </a:spcAft>
              <a:buSzPct val="100000"/>
              <a:buFont typeface="Arial"/>
              <a:buChar char="•"/>
            </a:pPr>
            <a:r>
              <a:rPr lang="en" dirty="0"/>
              <a:t>The global health community should increase advocacy and funding for NTDs for greater awareness by the public and policy-makers; </a:t>
            </a:r>
          </a:p>
          <a:p>
            <a:pPr marL="914400" lvl="1" indent="-298450" rtl="0">
              <a:lnSpc>
                <a:spcPct val="115000"/>
              </a:lnSpc>
              <a:spcBef>
                <a:spcPts val="500"/>
              </a:spcBef>
              <a:spcAft>
                <a:spcPts val="500"/>
              </a:spcAft>
              <a:buSzPct val="100000"/>
              <a:buFont typeface="Arial"/>
              <a:buChar char="•"/>
            </a:pPr>
            <a:r>
              <a:rPr lang="en" dirty="0"/>
              <a:t>NTDs as a brand name needs to be strengthened in order to increase awareness in their value of achieving the MDGs; </a:t>
            </a:r>
          </a:p>
          <a:p>
            <a:pPr marL="914400" lvl="1" indent="-298450" rtl="0">
              <a:lnSpc>
                <a:spcPct val="115000"/>
              </a:lnSpc>
              <a:spcBef>
                <a:spcPts val="500"/>
              </a:spcBef>
              <a:spcAft>
                <a:spcPts val="500"/>
              </a:spcAft>
              <a:buSzPct val="100000"/>
              <a:buFont typeface="Arial"/>
              <a:buChar char="•"/>
            </a:pPr>
            <a:r>
              <a:rPr lang="en" dirty="0"/>
              <a:t>NTDs need to become a part of the larger development agenda and move from an exclusive health framework to a broader socio-economic context;</a:t>
            </a:r>
          </a:p>
          <a:p>
            <a:pPr marL="914400" lvl="1" indent="-298450" rtl="0">
              <a:lnSpc>
                <a:spcPct val="115000"/>
              </a:lnSpc>
              <a:spcBef>
                <a:spcPts val="500"/>
              </a:spcBef>
              <a:spcAft>
                <a:spcPts val="500"/>
              </a:spcAft>
              <a:buSzPct val="100000"/>
              <a:buFont typeface="Arial"/>
              <a:buChar char="•"/>
            </a:pPr>
            <a:r>
              <a:rPr lang="en" dirty="0"/>
              <a:t>The NTD community should become a unified voice for advocacy and public awareness about NTD programming successes and their cost-effectiveness and impact on economic growth; </a:t>
            </a:r>
          </a:p>
          <a:p>
            <a:pPr marL="914400" lvl="1" indent="-298450" rtl="0">
              <a:lnSpc>
                <a:spcPct val="115000"/>
              </a:lnSpc>
              <a:spcBef>
                <a:spcPts val="500"/>
              </a:spcBef>
              <a:spcAft>
                <a:spcPts val="500"/>
              </a:spcAft>
              <a:buSzPct val="100000"/>
              <a:buFont typeface="Arial"/>
              <a:buChar char="•"/>
            </a:pPr>
            <a:r>
              <a:rPr lang="en" dirty="0"/>
              <a:t>Integrated control programs which involve NTDs and other major disease control programs should be encouraged where possible; </a:t>
            </a:r>
          </a:p>
          <a:p>
            <a:pPr marL="914400" lvl="1" indent="-298450" rtl="0">
              <a:lnSpc>
                <a:spcPct val="115000"/>
              </a:lnSpc>
              <a:spcBef>
                <a:spcPts val="500"/>
              </a:spcBef>
              <a:spcAft>
                <a:spcPts val="500"/>
              </a:spcAft>
              <a:buSzPct val="100000"/>
              <a:buFont typeface="Arial"/>
              <a:buChar char="•"/>
            </a:pPr>
            <a:r>
              <a:rPr lang="en" dirty="0"/>
              <a:t>Because corporations play such an enormous role in drug supply for NTDs, the global health community should expand this successful public-private partnership model in order to combat these diseases. </a:t>
            </a:r>
          </a:p>
          <a:p>
            <a:pPr marL="914400" lvl="1" indent="-298450" rtl="0">
              <a:lnSpc>
                <a:spcPct val="115000"/>
              </a:lnSpc>
              <a:spcBef>
                <a:spcPts val="500"/>
              </a:spcBef>
              <a:spcAft>
                <a:spcPts val="500"/>
              </a:spcAft>
              <a:buSzPct val="100000"/>
              <a:buFont typeface="Arial"/>
              <a:buChar char="•"/>
            </a:pPr>
            <a:r>
              <a:rPr lang="en" dirty="0"/>
              <a:t>Given the disproportionate impact of NTDs on the poorest of the poor, sustainability efforts in developing countries will falter unless NTDs are fought with integrated MDA programs through long term public-private partnerships. Furthermore, considering the high burden of NTDs on women and children, addressing these diseases is critical to reaching the MDGs. This review forms the basis for a platform of global solidarity with the capacity to communicate to both donors and policy-makers that NTDs are one of the best buys in public health.”</a:t>
            </a:r>
          </a:p>
          <a:p>
            <a:pPr marL="1371600" lvl="2" indent="-298450" rtl="0">
              <a:lnSpc>
                <a:spcPct val="115000"/>
              </a:lnSpc>
              <a:spcBef>
                <a:spcPts val="500"/>
              </a:spcBef>
              <a:spcAft>
                <a:spcPts val="500"/>
              </a:spcAft>
              <a:buSzPct val="100000"/>
              <a:buFont typeface="Arial"/>
              <a:buChar char="•"/>
            </a:pPr>
            <a:r>
              <a:rPr lang="en" dirty="0"/>
              <a:t>(Source: “Social and Economic Impact Review on Neglected Tropical Diseases,” see references.) </a:t>
            </a:r>
          </a:p>
          <a:p>
            <a:pPr lvl="0" rtl="0">
              <a:lnSpc>
                <a:spcPct val="115000"/>
              </a:lnSpc>
              <a:spcBef>
                <a:spcPts val="500"/>
              </a:spcBef>
              <a:spcAft>
                <a:spcPts val="500"/>
              </a:spcAft>
              <a:buNone/>
            </a:pPr>
            <a:endParaRPr lang="en-US" sz="1000" dirty="0" smtClean="0">
              <a:solidFill>
                <a:srgbClr val="252525"/>
              </a:solidFill>
            </a:endParaRPr>
          </a:p>
          <a:p>
            <a:pPr lvl="0" rtl="0">
              <a:lnSpc>
                <a:spcPct val="115000"/>
              </a:lnSpc>
              <a:spcBef>
                <a:spcPts val="500"/>
              </a:spcBef>
              <a:spcAft>
                <a:spcPts val="500"/>
              </a:spcAft>
              <a:buNone/>
            </a:pPr>
            <a:r>
              <a:rPr lang="en" sz="1000" dirty="0" smtClean="0">
                <a:solidFill>
                  <a:srgbClr val="252525"/>
                </a:solidFill>
              </a:rPr>
              <a:t>Photo </a:t>
            </a:r>
            <a:r>
              <a:rPr lang="en-US" sz="1000" dirty="0" smtClean="0">
                <a:solidFill>
                  <a:srgbClr val="252525"/>
                </a:solidFill>
              </a:rPr>
              <a:t>c</a:t>
            </a:r>
            <a:r>
              <a:rPr lang="en" sz="1000" dirty="0" smtClean="0">
                <a:solidFill>
                  <a:srgbClr val="252525"/>
                </a:solidFill>
              </a:rPr>
              <a:t>ourtesy </a:t>
            </a:r>
            <a:r>
              <a:rPr lang="en" sz="1000" dirty="0">
                <a:solidFill>
                  <a:srgbClr val="252525"/>
                </a:solidFill>
              </a:rPr>
              <a:t>of </a:t>
            </a:r>
            <a:r>
              <a:rPr lang="en" sz="1000" dirty="0">
                <a:solidFill>
                  <a:schemeClr val="dk1"/>
                </a:solidFill>
              </a:rPr>
              <a:t>USAID Africa Bureau</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sz="1000" dirty="0">
                <a:solidFill>
                  <a:schemeClr val="dk1"/>
                </a:solidFill>
              </a:rPr>
              <a:t>Image </a:t>
            </a:r>
            <a:r>
              <a:rPr lang="en" sz="1000" dirty="0" smtClean="0">
                <a:solidFill>
                  <a:schemeClr val="dk1"/>
                </a:solidFill>
              </a:rPr>
              <a:t>© </a:t>
            </a:r>
            <a:r>
              <a:rPr lang="en" sz="1000" dirty="0">
                <a:solidFill>
                  <a:schemeClr val="dk1"/>
                </a:solidFill>
              </a:rPr>
              <a:t>2015 Alexander et al./Creative Commons Attribution-Share Alike 4.0 International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Agency: In an anthropological context, agency refers to the ability of an individual to make their own free choices. </a:t>
            </a:r>
          </a:p>
          <a:p>
            <a:pPr marL="457200" lvl="0" indent="-298450" rtl="0">
              <a:spcBef>
                <a:spcPts val="0"/>
              </a:spcBef>
              <a:buSzPct val="100000"/>
              <a:buFont typeface="Arial"/>
              <a:buChar char="•"/>
            </a:pPr>
            <a:r>
              <a:rPr lang="en" dirty="0"/>
              <a:t>Definitions from the Columbia Epidemiological Dictionary: </a:t>
            </a:r>
          </a:p>
          <a:p>
            <a:pPr marL="914400" lvl="1" indent="-298450" rtl="0">
              <a:spcBef>
                <a:spcPts val="0"/>
              </a:spcBef>
              <a:buSzPct val="100000"/>
              <a:buFont typeface="Arial"/>
              <a:buChar char="•"/>
            </a:pPr>
            <a:r>
              <a:rPr lang="en" b="1" dirty="0"/>
              <a:t>Morbidity</a:t>
            </a:r>
            <a:r>
              <a:rPr lang="en" dirty="0"/>
              <a:t>: Any departure, subjective or objective, from a state of physiological or psychological well-being.” (Columbia Epidemiological Dictionary) </a:t>
            </a:r>
          </a:p>
          <a:p>
            <a:pPr marL="914400" lvl="1" indent="-298450" rtl="0">
              <a:spcBef>
                <a:spcPts val="0"/>
              </a:spcBef>
              <a:buSzPct val="100000"/>
              <a:buFont typeface="Arial"/>
              <a:buChar char="•"/>
            </a:pPr>
            <a:r>
              <a:rPr lang="en" b="1" dirty="0"/>
              <a:t>Comorbidity</a:t>
            </a:r>
            <a:r>
              <a:rPr lang="en" dirty="0"/>
              <a:t>: </a:t>
            </a:r>
            <a:r>
              <a:rPr lang="en" dirty="0">
                <a:solidFill>
                  <a:srgbClr val="222222"/>
                </a:solidFill>
                <a:highlight>
                  <a:srgbClr val="FFFFFF"/>
                </a:highlight>
              </a:rPr>
              <a:t>the simultaneous presence of two chronic diseases or conditions in a patient.” (Columbia Epidemiological Dictionary )</a:t>
            </a:r>
          </a:p>
          <a:p>
            <a:pPr marL="914400" lvl="1" indent="-298450" rtl="0">
              <a:spcBef>
                <a:spcPts val="0"/>
              </a:spcBef>
              <a:buSzPct val="100000"/>
              <a:buFont typeface="Arial"/>
              <a:buChar char="•"/>
            </a:pPr>
            <a:r>
              <a:rPr lang="en" b="1" dirty="0">
                <a:solidFill>
                  <a:srgbClr val="222222"/>
                </a:solidFill>
                <a:highlight>
                  <a:srgbClr val="FFFFFF"/>
                </a:highlight>
              </a:rPr>
              <a:t>Mortality rate</a:t>
            </a:r>
            <a:r>
              <a:rPr lang="en" dirty="0">
                <a:solidFill>
                  <a:srgbClr val="222222"/>
                </a:solidFill>
                <a:highlight>
                  <a:srgbClr val="FFFFFF"/>
                </a:highlight>
              </a:rPr>
              <a:t>: A measure of the frequency of occurrence of death in a defined population during a specified interval of time.” </a:t>
            </a:r>
          </a:p>
          <a:p>
            <a:pPr marL="1371600" lvl="2" indent="-298450" rtl="0">
              <a:spcBef>
                <a:spcPts val="0"/>
              </a:spcBef>
              <a:buSzPct val="100000"/>
              <a:buFont typeface="Arial"/>
              <a:buChar char="•"/>
            </a:pPr>
            <a:r>
              <a:rPr lang="en" dirty="0">
                <a:solidFill>
                  <a:srgbClr val="222222"/>
                </a:solidFill>
                <a:highlight>
                  <a:srgbClr val="FFFFFF"/>
                </a:highlight>
              </a:rPr>
              <a:t>(Source: </a:t>
            </a:r>
            <a:r>
              <a:rPr lang="en" dirty="0">
                <a:solidFill>
                  <a:schemeClr val="dk1"/>
                </a:solidFill>
              </a:rPr>
              <a:t>Columbia Epidemiological Dictionary)</a:t>
            </a:r>
          </a:p>
          <a:p>
            <a:pPr marL="628650" lvl="0" indent="-171450" rtl="0">
              <a:spcBef>
                <a:spcPts val="0"/>
              </a:spcBef>
              <a:buFont typeface="Arial"/>
              <a:buChar char="•"/>
            </a:pPr>
            <a:endParaRPr dirty="0">
              <a:solidFill>
                <a:srgbClr val="222222"/>
              </a:solidFill>
              <a:highlight>
                <a:srgbClr val="FFFFFF"/>
              </a:highlight>
            </a:endParaRPr>
          </a:p>
          <a:p>
            <a:pPr marL="457200" lvl="0" indent="-298450" rtl="0">
              <a:spcBef>
                <a:spcPts val="0"/>
              </a:spcBef>
              <a:buSzPct val="100000"/>
              <a:buFont typeface="Arial"/>
              <a:buChar char="•"/>
            </a:pPr>
            <a:r>
              <a:rPr lang="en" dirty="0"/>
              <a:t>WHO Interview about the focus on The Big Three: HIV/AIDS, TB, Malaria:</a:t>
            </a:r>
          </a:p>
          <a:p>
            <a:pPr marL="914400" lvl="1" indent="-298450" rtl="0">
              <a:spcBef>
                <a:spcPts val="0"/>
              </a:spcBef>
              <a:buSzPct val="100000"/>
              <a:buFont typeface="Arial"/>
              <a:buChar char="•"/>
            </a:pPr>
            <a:r>
              <a:rPr lang="en" dirty="0"/>
              <a:t>“Never has the combined toll of the ‘big three’ diseases been so high and the risk to global health so great. In 2004, an estimated three million people died of HIV/AIDS, two million of tuberculosis (TB) and one million of malaria, and the number of deaths is increasing in the poorest regions as each disease feeds off the other.” </a:t>
            </a:r>
          </a:p>
          <a:p>
            <a:pPr marL="1371600" lvl="2" indent="-298450" rtl="0">
              <a:spcBef>
                <a:spcPts val="0"/>
              </a:spcBef>
              <a:buSzPct val="100000"/>
              <a:buFont typeface="Arial"/>
              <a:buChar char="•"/>
            </a:pPr>
            <a:r>
              <a:rPr lang="en" dirty="0"/>
              <a:t>(Source: “WHO Reinvigorates Role to Fight ‘Big Three’ diseases,” see references) </a:t>
            </a:r>
          </a:p>
          <a:p>
            <a:pPr lvl="0" rtl="0">
              <a:spcBef>
                <a:spcPts val="0"/>
              </a:spcBef>
              <a:buNone/>
            </a:pPr>
            <a:endParaRPr dirty="0"/>
          </a:p>
          <a:p>
            <a:pPr lvl="0" rtl="0">
              <a:spcBef>
                <a:spcPts val="0"/>
              </a:spcBef>
              <a:buClr>
                <a:schemeClr val="dk1"/>
              </a:buClr>
              <a:buSzPct val="110000"/>
              <a:buFont typeface="Arial"/>
              <a:buNone/>
            </a:pPr>
            <a:r>
              <a:rPr lang="en" sz="1000" dirty="0">
                <a:solidFill>
                  <a:schemeClr val="dk1"/>
                </a:solidFill>
              </a:rPr>
              <a:t>Credit:  © 2015 Alexander et al./Creative Commons Attribution-Share Alike 4.0 International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marR="190500" lvl="0" indent="-298450" rtl="0">
              <a:lnSpc>
                <a:spcPct val="120000"/>
              </a:lnSpc>
              <a:spcBef>
                <a:spcPts val="0"/>
              </a:spcBef>
              <a:spcAft>
                <a:spcPts val="900"/>
              </a:spcAft>
              <a:buSzPct val="100000"/>
              <a:buFont typeface="Arial"/>
              <a:buChar char="•"/>
            </a:pPr>
            <a:r>
              <a:rPr lang="en" dirty="0"/>
              <a:t>Common Question: “Why are some tropical diseases called "neglected"?</a:t>
            </a:r>
          </a:p>
          <a:p>
            <a:pPr marL="914400" marR="190500" lvl="1" indent="-298450" rtl="0">
              <a:lnSpc>
                <a:spcPct val="100000"/>
              </a:lnSpc>
              <a:spcBef>
                <a:spcPts val="0"/>
              </a:spcBef>
              <a:spcAft>
                <a:spcPts val="900"/>
              </a:spcAft>
              <a:buSzPct val="100000"/>
              <a:buFont typeface="Arial"/>
              <a:buChar char="•"/>
            </a:pPr>
            <a:r>
              <a:rPr lang="en" dirty="0"/>
              <a:t>The people who are most affected by these diseases are often the poorest populations, living in remote, rural areas, urban slums or conflict zones.</a:t>
            </a:r>
          </a:p>
          <a:p>
            <a:pPr marL="914400" marR="190500" lvl="1" indent="-298450" rtl="0">
              <a:lnSpc>
                <a:spcPct val="100000"/>
              </a:lnSpc>
              <a:spcBef>
                <a:spcPts val="0"/>
              </a:spcBef>
              <a:spcAft>
                <a:spcPts val="900"/>
              </a:spcAft>
              <a:buSzPct val="100000"/>
              <a:buFont typeface="Arial"/>
              <a:buChar char="•"/>
            </a:pPr>
            <a:r>
              <a:rPr lang="en" dirty="0"/>
              <a:t>Neglected tropical diseases persist under conditions of poverty and are concentrated almost exclusively in impoverished populations in the developing world.</a:t>
            </a:r>
          </a:p>
          <a:p>
            <a:pPr marL="914400" marR="190500" lvl="1" indent="-298450" rtl="0">
              <a:lnSpc>
                <a:spcPct val="100000"/>
              </a:lnSpc>
              <a:spcBef>
                <a:spcPts val="0"/>
              </a:spcBef>
              <a:spcAft>
                <a:spcPts val="1400"/>
              </a:spcAft>
              <a:buSzPct val="100000"/>
              <a:buFont typeface="Arial"/>
              <a:buChar char="•"/>
            </a:pPr>
            <a:r>
              <a:rPr lang="en" dirty="0"/>
              <a:t>Lacking a strong political voice, people affected by these tropical diseases have a low profile and status in public health priorities. Lack of reliable statistics and unpronounceable names of diseases have all hampered efforts to bring them out of the shadows. </a:t>
            </a:r>
          </a:p>
          <a:p>
            <a:pPr marL="1371600" marR="190500" lvl="2" indent="-298450" rtl="0">
              <a:lnSpc>
                <a:spcPct val="100000"/>
              </a:lnSpc>
              <a:spcBef>
                <a:spcPts val="0"/>
              </a:spcBef>
              <a:spcAft>
                <a:spcPts val="1400"/>
              </a:spcAft>
              <a:buSzPct val="100000"/>
              <a:buFont typeface="Arial"/>
              <a:buChar char="•"/>
            </a:pPr>
            <a:r>
              <a:rPr lang="en" dirty="0"/>
              <a:t>Examples: Chagas disease, human African trypanosomiasis (sleeping sickness), leishmaniasis, cysticercosis, dracunculiasis (guinea-worm disease), echinococcosis, foodborne trematode infections, lymphatic filariasis, onchocerciasis (river blindness), schistosomiasis (bilharziasis), soil-transmitted helminthiases (intestinal worms).</a:t>
            </a:r>
          </a:p>
          <a:p>
            <a:pPr marL="914400" marR="190500" lvl="1" indent="-298450" rtl="0">
              <a:lnSpc>
                <a:spcPct val="100000"/>
              </a:lnSpc>
              <a:spcBef>
                <a:spcPts val="0"/>
              </a:spcBef>
              <a:spcAft>
                <a:spcPts val="1400"/>
              </a:spcAft>
              <a:buSzPct val="100000"/>
              <a:buFont typeface="Arial"/>
              <a:buChar char="•"/>
            </a:pPr>
            <a:r>
              <a:rPr lang="en" dirty="0"/>
              <a:t>Neglected tropical diseases affect more than 1 billion people, primarily poor populations living in tropical and subtropical climates. They are frequently clustered together geographically and individuals are often afflicted with more than one parasite or infection. More than 70% of countries and territories that report the presence of neglected tropical diseases are low-income or lower middle-income economies.</a:t>
            </a:r>
          </a:p>
          <a:p>
            <a:pPr marL="914400" marR="190500" lvl="1" indent="-298450" rtl="0">
              <a:lnSpc>
                <a:spcPct val="100000"/>
              </a:lnSpc>
              <a:spcBef>
                <a:spcPts val="0"/>
              </a:spcBef>
              <a:spcAft>
                <a:spcPts val="1400"/>
              </a:spcAft>
              <a:buSzPct val="100000"/>
              <a:buFont typeface="Arial"/>
              <a:buChar char="•"/>
            </a:pPr>
            <a:r>
              <a:rPr lang="en" dirty="0"/>
              <a:t>Infections are caused by unsafe water, poor housing conditions and poor sanitation. Children are the most vulnerable to these diseases, which kill, impair or permanently disable millions of people every year, often resulting in lifelong physical pain and social stigmatization.</a:t>
            </a:r>
          </a:p>
          <a:p>
            <a:pPr marL="1371600" marR="190500" lvl="2" indent="-298450" rtl="0">
              <a:lnSpc>
                <a:spcPct val="100000"/>
              </a:lnSpc>
              <a:spcBef>
                <a:spcPts val="0"/>
              </a:spcBef>
              <a:spcAft>
                <a:spcPts val="1400"/>
              </a:spcAft>
              <a:buSzPct val="100000"/>
              <a:buFont typeface="Arial"/>
              <a:buChar char="•"/>
            </a:pPr>
            <a:r>
              <a:rPr lang="en" dirty="0"/>
              <a:t>Source: “Why are some Tropical Diseases called Neglected?”, see references). </a:t>
            </a:r>
          </a:p>
          <a:p>
            <a:pPr marL="0" marR="190500" lvl="0" indent="0" rtl="0">
              <a:lnSpc>
                <a:spcPct val="100000"/>
              </a:lnSpc>
              <a:spcBef>
                <a:spcPts val="0"/>
              </a:spcBef>
              <a:spcAft>
                <a:spcPts val="1400"/>
              </a:spcAft>
              <a:buNone/>
            </a:pPr>
            <a:endParaRPr lang="en-US" sz="1000" dirty="0" smtClean="0">
              <a:solidFill>
                <a:schemeClr val="dk1"/>
              </a:solidFill>
            </a:endParaRPr>
          </a:p>
          <a:p>
            <a:pPr marL="0" marR="190500" lvl="0" indent="0" rtl="0">
              <a:lnSpc>
                <a:spcPct val="100000"/>
              </a:lnSpc>
              <a:spcBef>
                <a:spcPts val="0"/>
              </a:spcBef>
              <a:spcAft>
                <a:spcPts val="1400"/>
              </a:spcAft>
              <a:buNone/>
            </a:pPr>
            <a:r>
              <a:rPr lang="en-US" sz="1000" dirty="0" smtClean="0">
                <a:solidFill>
                  <a:schemeClr val="dk1"/>
                </a:solidFill>
              </a:rPr>
              <a:t>Image </a:t>
            </a:r>
            <a:r>
              <a:rPr lang="en" sz="1000" dirty="0" smtClean="0">
                <a:solidFill>
                  <a:schemeClr val="dk1"/>
                </a:solidFill>
              </a:rPr>
              <a:t>© </a:t>
            </a:r>
            <a:r>
              <a:rPr lang="en" sz="1000" dirty="0">
                <a:solidFill>
                  <a:schemeClr val="dk1"/>
                </a:solidFill>
              </a:rPr>
              <a:t>2015 Alexander et al./Creative Commons Attribution-Share Alike 4.0 International</a:t>
            </a:r>
          </a:p>
          <a:p>
            <a:pPr lvl="0" rtl="0">
              <a:lnSpc>
                <a:spcPct val="115000"/>
              </a:lnSpc>
              <a:spcBef>
                <a:spcPts val="0"/>
              </a:spcBef>
              <a:buClr>
                <a:schemeClr val="dk1"/>
              </a:buClr>
              <a:buSzPct val="110000"/>
              <a:buFont typeface="Arial"/>
              <a:buNone/>
            </a:pPr>
            <a:endParaRPr sz="1000" dirty="0">
              <a:solidFill>
                <a:srgbClr val="333333"/>
              </a:solidFill>
              <a:highlight>
                <a:srgbClr val="FFFFFF"/>
              </a:highlight>
            </a:endParaRPr>
          </a:p>
          <a:p>
            <a:pPr lvl="0" rtl="0">
              <a:spcBef>
                <a:spcPts val="0"/>
              </a:spcBef>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Shape 2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How to use the map: </a:t>
            </a:r>
          </a:p>
          <a:p>
            <a:pPr marL="914400" lvl="1" indent="-298450" rtl="0">
              <a:spcBef>
                <a:spcPts val="0"/>
              </a:spcBef>
              <a:buSzPct val="100000"/>
              <a:buFont typeface="Arial"/>
              <a:buChar char="•"/>
            </a:pPr>
            <a:r>
              <a:rPr lang="en" dirty="0"/>
              <a:t>You can click on this map, select a disease and certain epidemiological factors as a class and see an epidemiological pattern in action.</a:t>
            </a:r>
          </a:p>
          <a:p>
            <a:pPr marL="914400" lvl="1" indent="-298450" rtl="0">
              <a:spcBef>
                <a:spcPts val="0"/>
              </a:spcBef>
              <a:buSzPct val="100000"/>
              <a:buFont typeface="Arial"/>
              <a:buChar char="•"/>
            </a:pPr>
            <a:r>
              <a:rPr lang="en" dirty="0"/>
              <a:t>You can pick any disease you want, such as Schisto. Access to Safe Drinking Water is a very accessible choice of the options listed. </a:t>
            </a:r>
          </a:p>
          <a:p>
            <a:pPr lvl="0" rtl="0">
              <a:spcBef>
                <a:spcPts val="0"/>
              </a:spcBef>
              <a:buNone/>
            </a:pPr>
            <a:endParaRPr dirty="0">
              <a:solidFill>
                <a:schemeClr val="dk1"/>
              </a:solidFill>
            </a:endParaRPr>
          </a:p>
          <a:p>
            <a:pPr lvl="0" rtl="0">
              <a:spcBef>
                <a:spcPts val="0"/>
              </a:spcBef>
              <a:buNone/>
            </a:pPr>
            <a:endParaRPr dirty="0">
              <a:solidFill>
                <a:schemeClr val="dk1"/>
              </a:solidFill>
            </a:endParaRPr>
          </a:p>
          <a:p>
            <a:pPr lvl="0" rtl="0">
              <a:spcBef>
                <a:spcPts val="0"/>
              </a:spcBef>
              <a:buNone/>
            </a:pPr>
            <a:r>
              <a:rPr lang="en" sz="1000" dirty="0">
                <a:solidFill>
                  <a:schemeClr val="dk1"/>
                </a:solidFill>
              </a:rPr>
              <a:t>Interactive </a:t>
            </a:r>
            <a:r>
              <a:rPr lang="en-US" sz="1000" dirty="0" smtClean="0">
                <a:solidFill>
                  <a:schemeClr val="dk1"/>
                </a:solidFill>
              </a:rPr>
              <a:t>m</a:t>
            </a:r>
            <a:r>
              <a:rPr lang="en" sz="1000" dirty="0" smtClean="0">
                <a:solidFill>
                  <a:schemeClr val="dk1"/>
                </a:solidFill>
              </a:rPr>
              <a:t>ap </a:t>
            </a:r>
            <a:r>
              <a:rPr lang="en-US" sz="1000" dirty="0" smtClean="0">
                <a:solidFill>
                  <a:schemeClr val="dk1"/>
                </a:solidFill>
              </a:rPr>
              <a:t>c</a:t>
            </a:r>
            <a:r>
              <a:rPr lang="en" sz="1000" dirty="0" smtClean="0">
                <a:solidFill>
                  <a:schemeClr val="dk1"/>
                </a:solidFill>
              </a:rPr>
              <a:t>ourtesy </a:t>
            </a:r>
            <a:r>
              <a:rPr lang="en" sz="1000" dirty="0">
                <a:solidFill>
                  <a:schemeClr val="dk1"/>
                </a:solidFill>
              </a:rPr>
              <a:t>of NTDmap.org</a:t>
            </a:r>
          </a:p>
          <a:p>
            <a:pPr lvl="0" rtl="0">
              <a:spcBef>
                <a:spcPts val="0"/>
              </a:spcBef>
              <a:buClr>
                <a:schemeClr val="dk1"/>
              </a:buClr>
              <a:buSzPct val="78571"/>
              <a:buFont typeface="Arial"/>
              <a:buNone/>
            </a:pPr>
            <a:endParaRPr sz="1400" dirty="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Read through the quotes.  </a:t>
            </a:r>
          </a:p>
          <a:p>
            <a:pPr marL="457200" lvl="0" indent="-298450" rtl="0">
              <a:spcBef>
                <a:spcPts val="0"/>
              </a:spcBef>
              <a:buSzPct val="100000"/>
              <a:buFont typeface="Arial"/>
              <a:buChar char="•"/>
            </a:pPr>
            <a:r>
              <a:rPr lang="en" dirty="0"/>
              <a:t>Call on students to respond to these quotes before moving on.</a:t>
            </a:r>
          </a:p>
          <a:p>
            <a:pPr marL="171450" lvl="0" indent="-171450" rtl="0">
              <a:spcBef>
                <a:spcPts val="0"/>
              </a:spcBef>
              <a:buFont typeface="Arial"/>
              <a:buChar char="•"/>
            </a:pPr>
            <a:endParaRPr dirty="0"/>
          </a:p>
          <a:p>
            <a:pPr marL="171450" lvl="0" indent="-171450" rtl="0">
              <a:spcBef>
                <a:spcPts val="0"/>
              </a:spcBef>
              <a:buFont typeface="Arial"/>
              <a:buChar char="•"/>
            </a:pPr>
            <a:r>
              <a:rPr lang="en" dirty="0"/>
              <a:t>Background information on epidemiology</a:t>
            </a:r>
            <a:r>
              <a:rPr lang="en" dirty="0" smtClean="0"/>
              <a:t>:</a:t>
            </a:r>
            <a:endParaRPr lang="en-US" dirty="0" smtClean="0"/>
          </a:p>
          <a:p>
            <a:pPr marL="171450" lvl="0" indent="-171450" rtl="0">
              <a:spcBef>
                <a:spcPts val="0"/>
              </a:spcBef>
              <a:buFont typeface="Arial"/>
              <a:buChar char="•"/>
            </a:pPr>
            <a:endParaRPr lang="en" dirty="0"/>
          </a:p>
          <a:p>
            <a:pPr marL="457200" lvl="0" indent="-298450" rtl="0">
              <a:spcBef>
                <a:spcPts val="0"/>
              </a:spcBef>
              <a:buSzPct val="100000"/>
              <a:buFont typeface="Arial"/>
              <a:buChar char="•"/>
            </a:pPr>
            <a:r>
              <a:rPr lang="en" b="1" dirty="0"/>
              <a:t>Epidemiology: </a:t>
            </a:r>
            <a:r>
              <a:rPr lang="en" dirty="0"/>
              <a:t>the study of the patterns, causes, and effects of health and disease conditions in defined populations. It is the cornerstone of public health, and shapes policy decisions and evidence-based practice by identifying risk factors for disease and targets for preventive health care. </a:t>
            </a:r>
            <a:endParaRPr lang="en-US" dirty="0" smtClean="0"/>
          </a:p>
          <a:p>
            <a:pPr marL="457200" lvl="0" indent="-298450" rtl="0">
              <a:spcBef>
                <a:spcPts val="0"/>
              </a:spcBef>
              <a:buSzPct val="100000"/>
              <a:buFont typeface="Arial"/>
              <a:buChar char="•"/>
            </a:pPr>
            <a:endParaRPr lang="en" dirty="0"/>
          </a:p>
          <a:p>
            <a:pPr marL="457200" lvl="0" indent="-298450" rtl="0">
              <a:spcBef>
                <a:spcPts val="0"/>
              </a:spcBef>
              <a:buSzPct val="100000"/>
              <a:buFont typeface="Arial"/>
              <a:buChar char="•"/>
            </a:pPr>
            <a:r>
              <a:rPr lang="en" dirty="0"/>
              <a:t>Epidemiological analysis make a significant contribution to emerging population-based health management frameworks. Population-based health management encompasses the ability to:</a:t>
            </a:r>
          </a:p>
          <a:p>
            <a:pPr marL="914400" lvl="1" indent="-298450" rtl="0">
              <a:spcBef>
                <a:spcPts val="0"/>
              </a:spcBef>
              <a:buSzPct val="100000"/>
              <a:buFont typeface="Arial"/>
              <a:buChar char="•"/>
            </a:pPr>
            <a:r>
              <a:rPr lang="en" dirty="0"/>
              <a:t>Assess the health states and health needs of a target population;</a:t>
            </a:r>
          </a:p>
          <a:p>
            <a:pPr marL="914400" lvl="1" indent="-298450" rtl="0">
              <a:spcBef>
                <a:spcPts val="0"/>
              </a:spcBef>
              <a:buSzPct val="100000"/>
              <a:buFont typeface="Arial"/>
              <a:buChar char="•"/>
            </a:pPr>
            <a:r>
              <a:rPr lang="en" dirty="0"/>
              <a:t>Implement and evaluate interventions that are designed to improve the health of that population;</a:t>
            </a:r>
          </a:p>
          <a:p>
            <a:pPr marL="914400" lvl="1" indent="-298450" rtl="0">
              <a:spcBef>
                <a:spcPts val="0"/>
              </a:spcBef>
              <a:buSzPct val="100000"/>
              <a:buFont typeface="Arial"/>
              <a:buChar char="•"/>
            </a:pPr>
            <a:r>
              <a:rPr lang="en" dirty="0"/>
              <a:t>Efficiently and effectively provide care for members of that population in a way that is consistent with the community’s cultural, policy and health resource values. </a:t>
            </a:r>
          </a:p>
          <a:p>
            <a:pPr marL="1371600" lvl="2" indent="-298450" rtl="0">
              <a:spcBef>
                <a:spcPts val="0"/>
              </a:spcBef>
              <a:buSzPct val="100000"/>
              <a:buFont typeface="Arial"/>
              <a:buChar char="•"/>
            </a:pPr>
            <a:r>
              <a:rPr lang="en" dirty="0"/>
              <a:t>(Source: “Epidemiology” Wikipedia, see references</a:t>
            </a:r>
            <a:r>
              <a:rPr lang="en" dirty="0" smtClean="0"/>
              <a:t>)</a:t>
            </a:r>
            <a:endParaRPr lang="en-US" dirty="0" smtClean="0"/>
          </a:p>
          <a:p>
            <a:pPr marL="1371600" lvl="2" indent="-298450" rtl="0">
              <a:spcBef>
                <a:spcPts val="0"/>
              </a:spcBef>
              <a:buSzPct val="100000"/>
              <a:buFont typeface="Arial"/>
              <a:buChar char="•"/>
            </a:pPr>
            <a:endParaRPr lang="en" dirty="0"/>
          </a:p>
          <a:p>
            <a:pPr marL="457200" lvl="0" indent="-298450" rtl="0">
              <a:spcBef>
                <a:spcPts val="0"/>
              </a:spcBef>
              <a:buSzPct val="100000"/>
              <a:buFont typeface="Arial"/>
              <a:buChar char="•"/>
            </a:pPr>
            <a:r>
              <a:rPr lang="en" dirty="0"/>
              <a:t>Examples of applied epidemiology: </a:t>
            </a:r>
          </a:p>
          <a:p>
            <a:pPr marL="914400" lvl="1" indent="-298450" rtl="0">
              <a:spcBef>
                <a:spcPts val="0"/>
              </a:spcBef>
              <a:buSzPct val="100000"/>
              <a:buFont typeface="Arial"/>
              <a:buChar char="•"/>
            </a:pPr>
            <a:r>
              <a:rPr lang="en" dirty="0">
                <a:solidFill>
                  <a:schemeClr val="dk1"/>
                </a:solidFill>
                <a:highlight>
                  <a:srgbClr val="FFFFFF"/>
                </a:highlight>
              </a:rPr>
              <a:t>the monitoring of reports of communicable diseases in a community</a:t>
            </a:r>
          </a:p>
          <a:p>
            <a:pPr marL="914400" lvl="1" indent="-298450" rtl="0">
              <a:spcBef>
                <a:spcPts val="0"/>
              </a:spcBef>
              <a:buSzPct val="100000"/>
              <a:buFont typeface="Arial"/>
              <a:buChar char="•"/>
            </a:pPr>
            <a:r>
              <a:rPr lang="en" dirty="0">
                <a:solidFill>
                  <a:schemeClr val="dk1"/>
                </a:solidFill>
                <a:highlight>
                  <a:srgbClr val="FFFFFF"/>
                </a:highlight>
              </a:rPr>
              <a:t>the study of whether a particular dietary component influences your risk of developing cancer</a:t>
            </a:r>
          </a:p>
          <a:p>
            <a:pPr marL="914400" lvl="1" indent="-298450" rtl="0">
              <a:spcBef>
                <a:spcPts val="0"/>
              </a:spcBef>
              <a:buSzPct val="100000"/>
              <a:buFont typeface="Arial"/>
              <a:buChar char="•"/>
            </a:pPr>
            <a:r>
              <a:rPr lang="en" dirty="0">
                <a:solidFill>
                  <a:schemeClr val="dk1"/>
                </a:solidFill>
                <a:highlight>
                  <a:srgbClr val="FFFFFF"/>
                </a:highlight>
              </a:rPr>
              <a:t>analysis of historical trends and current data to project future public health resource needs</a:t>
            </a:r>
          </a:p>
          <a:p>
            <a:pPr marL="914400" lvl="1" indent="-298450" rtl="0">
              <a:spcBef>
                <a:spcPts val="0"/>
              </a:spcBef>
              <a:buSzPct val="100000"/>
              <a:buFont typeface="Arial"/>
              <a:buChar char="•"/>
            </a:pPr>
            <a:r>
              <a:rPr lang="en" dirty="0">
                <a:solidFill>
                  <a:schemeClr val="dk1"/>
                </a:solidFill>
                <a:highlight>
                  <a:srgbClr val="FFFFFF"/>
                </a:highlight>
              </a:rPr>
              <a:t>clinical trial randomizing communities into different strategies for risk reduction</a:t>
            </a:r>
          </a:p>
          <a:p>
            <a:pPr marL="1371600" lvl="2" indent="-228600" rtl="0">
              <a:spcBef>
                <a:spcPts val="0"/>
              </a:spcBef>
              <a:buClr>
                <a:schemeClr val="dk1"/>
              </a:buClr>
              <a:buFont typeface="Arial"/>
              <a:buChar char="•"/>
            </a:pPr>
            <a:r>
              <a:rPr lang="en" dirty="0">
                <a:solidFill>
                  <a:schemeClr val="dk1"/>
                </a:solidFill>
                <a:highlight>
                  <a:srgbClr val="FFFFFF"/>
                </a:highlight>
              </a:rPr>
              <a:t>(Source:”What is Epidemiology?” University of Alabama at Birmingham School of Public Health) </a:t>
            </a:r>
          </a:p>
          <a:p>
            <a:pPr marL="171450" lvl="0" indent="-171450">
              <a:spcBef>
                <a:spcPts val="0"/>
              </a:spcBef>
              <a:buFont typeface="Arial"/>
              <a:buChar char="•"/>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Clr>
                <a:srgbClr val="333333"/>
              </a:buClr>
              <a:buFont typeface="Arial"/>
              <a:buChar char="•"/>
            </a:pPr>
            <a:r>
              <a:rPr lang="en" dirty="0">
                <a:solidFill>
                  <a:srgbClr val="333333"/>
                </a:solidFill>
                <a:highlight>
                  <a:srgbClr val="FFFFFF"/>
                </a:highlight>
              </a:rPr>
              <a:t>Overview of Neglected Tropical Diseases from World Health Organization: </a:t>
            </a:r>
            <a:endParaRPr lang="en-US" dirty="0" smtClean="0">
              <a:solidFill>
                <a:srgbClr val="333333"/>
              </a:solidFill>
              <a:highlight>
                <a:srgbClr val="FFFFFF"/>
              </a:highlight>
            </a:endParaRPr>
          </a:p>
          <a:p>
            <a:pPr marL="457200" lvl="0" indent="-228600" rtl="0">
              <a:spcBef>
                <a:spcPts val="0"/>
              </a:spcBef>
              <a:buClr>
                <a:srgbClr val="333333"/>
              </a:buClr>
              <a:buFont typeface="Arial"/>
              <a:buChar char="•"/>
            </a:pPr>
            <a:endParaRPr lang="en" dirty="0">
              <a:solidFill>
                <a:srgbClr val="333333"/>
              </a:solidFill>
              <a:highlight>
                <a:srgbClr val="FFFFFF"/>
              </a:highlight>
            </a:endParaRPr>
          </a:p>
          <a:p>
            <a:pPr marL="914400" lvl="1" indent="-228600" rtl="0">
              <a:spcBef>
                <a:spcPts val="0"/>
              </a:spcBef>
              <a:buClr>
                <a:srgbClr val="333333"/>
              </a:buClr>
              <a:buFont typeface="Arial"/>
              <a:buChar char="•"/>
            </a:pPr>
            <a:r>
              <a:rPr lang="en" dirty="0">
                <a:solidFill>
                  <a:srgbClr val="333333"/>
                </a:solidFill>
                <a:highlight>
                  <a:srgbClr val="FFFFFF"/>
                </a:highlight>
              </a:rPr>
              <a:t>Neglected Tropical Diseases are a diverse group of communicable diseases that prevail in tropical and subtropical conditions in 149 countries and affect more than one billion people, costing developing economies billions of dollars every year. They mainly affect populations living in poverty, without adequate sanitation and in close contact with infectious vectors and domestic animals and livestock. (Source: “Neglected Tropical Diseases” World Health Organization, see references</a:t>
            </a:r>
            <a:r>
              <a:rPr lang="en" dirty="0" smtClean="0">
                <a:solidFill>
                  <a:srgbClr val="333333"/>
                </a:solidFill>
                <a:highlight>
                  <a:srgbClr val="FFFFFF"/>
                </a:highlight>
              </a:rPr>
              <a:t>)</a:t>
            </a:r>
            <a:endParaRPr dirty="0">
              <a:solidFill>
                <a:srgbClr val="333333"/>
              </a:solidFill>
              <a:highlight>
                <a:srgbClr val="FFFFFF"/>
              </a:highlight>
            </a:endParaRPr>
          </a:p>
          <a:p>
            <a:pPr lvl="0" rtl="0">
              <a:spcBef>
                <a:spcPts val="0"/>
              </a:spcBef>
              <a:buNone/>
            </a:pPr>
            <a:endParaRPr dirty="0">
              <a:solidFill>
                <a:schemeClr val="dk1"/>
              </a:solidFill>
            </a:endParaRPr>
          </a:p>
          <a:p>
            <a:pPr lvl="0" rtl="0">
              <a:spcBef>
                <a:spcPts val="0"/>
              </a:spcBef>
              <a:buNone/>
            </a:pPr>
            <a:r>
              <a:rPr lang="en" dirty="0">
                <a:solidFill>
                  <a:schemeClr val="dk1"/>
                </a:solidFill>
              </a:rPr>
              <a:t>I</a:t>
            </a:r>
            <a:r>
              <a:rPr lang="en" sz="1000" dirty="0">
                <a:solidFill>
                  <a:schemeClr val="dk1"/>
                </a:solidFill>
              </a:rPr>
              <a:t>mage Courtesy of </a:t>
            </a:r>
            <a:r>
              <a:rPr lang="en-US" sz="1000" dirty="0" smtClean="0">
                <a:solidFill>
                  <a:schemeClr val="dk1"/>
                </a:solidFill>
              </a:rPr>
              <a:t>End7</a:t>
            </a:r>
            <a:endParaRPr lang="en" sz="1000"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A common student question is “What is a tropical region/zone?”  </a:t>
            </a:r>
            <a:endParaRPr lang="en-US" dirty="0" smtClean="0"/>
          </a:p>
          <a:p>
            <a:pPr marL="457200" lvl="0" indent="-228600" rtl="0">
              <a:spcBef>
                <a:spcPts val="0"/>
              </a:spcBef>
              <a:buFont typeface="Arial"/>
              <a:buChar char="•"/>
            </a:pPr>
            <a:endParaRPr lang="en" dirty="0"/>
          </a:p>
          <a:p>
            <a:pPr marL="457200" lvl="0" indent="-228600" rtl="0">
              <a:spcBef>
                <a:spcPts val="0"/>
              </a:spcBef>
              <a:buFont typeface="Arial"/>
              <a:buChar char="•"/>
            </a:pPr>
            <a:r>
              <a:rPr lang="en" dirty="0"/>
              <a:t>This information will identify the different tropical regions/zones and where they are located: </a:t>
            </a:r>
          </a:p>
          <a:p>
            <a:pPr marL="914400" lvl="1" indent="-228600" rtl="0">
              <a:spcBef>
                <a:spcPts val="0"/>
              </a:spcBef>
              <a:buFont typeface="Arial"/>
              <a:buChar char="•"/>
            </a:pPr>
            <a:r>
              <a:rPr lang="en" dirty="0"/>
              <a:t>According the </a:t>
            </a:r>
            <a:r>
              <a:rPr lang="en" dirty="0">
                <a:hlinkClick r:id="rId3"/>
              </a:rPr>
              <a:t>Köppen Climate Classification System</a:t>
            </a:r>
            <a:r>
              <a:rPr lang="en" dirty="0"/>
              <a:t>, tropical moist climates extend northward and southward from the equator to about 15 to 25° of latitude.</a:t>
            </a:r>
          </a:p>
          <a:p>
            <a:pPr marL="1371600" lvl="2" indent="-228600" rtl="0">
              <a:spcBef>
                <a:spcPts val="0"/>
              </a:spcBef>
              <a:buFont typeface="Arial"/>
              <a:buChar char="•"/>
            </a:pPr>
            <a:r>
              <a:rPr lang="en" dirty="0"/>
              <a:t>All months have average temperatures greater than 18° Celsius (64° Fahrenheit).</a:t>
            </a:r>
          </a:p>
          <a:p>
            <a:pPr marL="1371600" lvl="2" indent="-228600" rtl="0">
              <a:spcBef>
                <a:spcPts val="0"/>
              </a:spcBef>
              <a:buFont typeface="Arial"/>
              <a:buChar char="•"/>
            </a:pPr>
            <a:r>
              <a:rPr lang="en" dirty="0"/>
              <a:t>Annual precipitation is often greater than 1500 mm (59 inches).</a:t>
            </a:r>
          </a:p>
          <a:p>
            <a:pPr marL="914400" lvl="1" indent="-228600" rtl="0">
              <a:spcBef>
                <a:spcPts val="0"/>
              </a:spcBef>
              <a:buFont typeface="Arial"/>
              <a:buChar char="•"/>
            </a:pPr>
            <a:r>
              <a:rPr lang="en" b="1" dirty="0"/>
              <a:t>Tropical Wet climate (AF)</a:t>
            </a:r>
            <a:r>
              <a:rPr lang="en" dirty="0"/>
              <a:t>: </a:t>
            </a:r>
          </a:p>
          <a:p>
            <a:pPr marL="1371600" lvl="2" indent="-228600" rtl="0">
              <a:spcBef>
                <a:spcPts val="0"/>
              </a:spcBef>
              <a:buFont typeface="Arial"/>
              <a:buChar char="•"/>
            </a:pPr>
            <a:r>
              <a:rPr lang="en" dirty="0"/>
              <a:t>Precipitation occurs all year long. </a:t>
            </a:r>
          </a:p>
          <a:p>
            <a:pPr marL="1371600" lvl="2" indent="-228600" rtl="0">
              <a:spcBef>
                <a:spcPts val="0"/>
              </a:spcBef>
              <a:buFont typeface="Arial"/>
              <a:buChar char="•"/>
            </a:pPr>
            <a:r>
              <a:rPr lang="en" dirty="0"/>
              <a:t>Monthly temperature variations are usually less than 3°C (37°F). </a:t>
            </a:r>
          </a:p>
          <a:p>
            <a:pPr marL="1371600" lvl="2" indent="-228600" rtl="0">
              <a:spcBef>
                <a:spcPts val="0"/>
              </a:spcBef>
              <a:buFont typeface="Arial"/>
              <a:buChar char="•"/>
            </a:pPr>
            <a:r>
              <a:rPr lang="en" dirty="0"/>
              <a:t>Because of intense surface heating and high humidity, thunderstorms form early in the afternoon almost every day.</a:t>
            </a:r>
          </a:p>
          <a:p>
            <a:pPr marL="1371600" lvl="2" indent="-228600" rtl="0">
              <a:spcBef>
                <a:spcPts val="0"/>
              </a:spcBef>
              <a:buFont typeface="Arial"/>
              <a:buChar char="•"/>
            </a:pPr>
            <a:r>
              <a:rPr lang="en" dirty="0"/>
              <a:t>Locations include:</a:t>
            </a:r>
            <a:r>
              <a:rPr lang="en" b="1" dirty="0"/>
              <a:t> </a:t>
            </a:r>
            <a:r>
              <a:rPr lang="en" dirty="0"/>
              <a:t>Amazon River Basin, Congo River Basin, eastern coasts of Central America and Brazil, the Philippines, and others.</a:t>
            </a:r>
          </a:p>
          <a:p>
            <a:pPr marL="914400" lvl="1" indent="-228600" rtl="0">
              <a:spcBef>
                <a:spcPts val="0"/>
              </a:spcBef>
              <a:buFont typeface="Arial"/>
              <a:buChar char="•"/>
            </a:pPr>
            <a:r>
              <a:rPr lang="en" b="1" dirty="0"/>
              <a:t>Tropical Wet and Dry climate (Aw): </a:t>
            </a:r>
          </a:p>
          <a:p>
            <a:pPr marL="1371600" lvl="2" indent="-228600" rtl="0">
              <a:spcBef>
                <a:spcPts val="0"/>
              </a:spcBef>
              <a:buFont typeface="Arial"/>
              <a:buChar char="•"/>
            </a:pPr>
            <a:r>
              <a:rPr lang="en" dirty="0"/>
              <a:t>Extended dry season during winter. </a:t>
            </a:r>
          </a:p>
          <a:p>
            <a:pPr marL="1371600" lvl="2" indent="-228600" rtl="0">
              <a:spcBef>
                <a:spcPts val="0"/>
              </a:spcBef>
              <a:buFont typeface="Arial"/>
              <a:buChar char="•"/>
            </a:pPr>
            <a:r>
              <a:rPr lang="en" dirty="0"/>
              <a:t>Precipitation during the wet season(summer season)is less than 1000 millimeters (39 in.).</a:t>
            </a:r>
          </a:p>
          <a:p>
            <a:pPr marL="1371600" lvl="2" indent="-228600" rtl="0">
              <a:spcBef>
                <a:spcPts val="0"/>
              </a:spcBef>
              <a:buFont typeface="Arial"/>
              <a:buChar char="•"/>
            </a:pPr>
            <a:r>
              <a:rPr lang="en" dirty="0"/>
              <a:t>Average monthly temperatures is greater than 18°C (64°F). </a:t>
            </a:r>
          </a:p>
          <a:p>
            <a:pPr marL="1371600" lvl="2" indent="-228600" rtl="0">
              <a:spcBef>
                <a:spcPts val="0"/>
              </a:spcBef>
              <a:buFont typeface="Arial"/>
              <a:buChar char="•"/>
            </a:pPr>
            <a:r>
              <a:rPr lang="en" dirty="0"/>
              <a:t>There is a distinct dry season during low-sun period (winter) and a distinct wet season during the high-sun period (summer).”</a:t>
            </a:r>
          </a:p>
          <a:p>
            <a:pPr marL="1371600" lvl="2" indent="-228600" rtl="0">
              <a:spcBef>
                <a:spcPts val="0"/>
              </a:spcBef>
              <a:buFont typeface="Arial"/>
              <a:buChar char="•"/>
            </a:pPr>
            <a:r>
              <a:rPr lang="en" dirty="0"/>
              <a:t>Locations include: Northern and eastern India, central Myanmar, the Indo-Chinese Peninsula, northern Australia,  south-central Africa, western Central America and others.</a:t>
            </a:r>
          </a:p>
          <a:p>
            <a:pPr marL="914400" lvl="1" indent="-228600" rtl="0">
              <a:spcBef>
                <a:spcPts val="0"/>
              </a:spcBef>
              <a:buFont typeface="Arial"/>
              <a:buChar char="•"/>
            </a:pPr>
            <a:r>
              <a:rPr lang="en" b="1" dirty="0"/>
              <a:t>Tropical Monsoon climate (Am):</a:t>
            </a:r>
          </a:p>
          <a:p>
            <a:pPr marL="1371600" lvl="2" indent="-228600" rtl="0">
              <a:spcBef>
                <a:spcPts val="0"/>
              </a:spcBef>
              <a:buFont typeface="Arial"/>
              <a:buChar char="•"/>
            </a:pPr>
            <a:r>
              <a:rPr lang="en" dirty="0"/>
              <a:t>Most precipitation falls in the 7 to 9 hottest months. Have one or more months with less than 60 mm (2.4 in.) of precipitation.</a:t>
            </a:r>
          </a:p>
          <a:p>
            <a:pPr marL="1371600" lvl="2" indent="-228600" rtl="0">
              <a:spcBef>
                <a:spcPts val="0"/>
              </a:spcBef>
              <a:buFont typeface="Arial"/>
              <a:buChar char="•"/>
            </a:pPr>
            <a:r>
              <a:rPr lang="en" dirty="0"/>
              <a:t>There is a very pronounced wet season. During the dry season very little rainfall occurs. </a:t>
            </a:r>
          </a:p>
          <a:p>
            <a:pPr marL="1371600" lvl="2" indent="-228600" rtl="0">
              <a:spcBef>
                <a:spcPts val="0"/>
              </a:spcBef>
              <a:buFont typeface="Arial"/>
              <a:buChar char="•"/>
            </a:pPr>
            <a:r>
              <a:rPr lang="en" dirty="0"/>
              <a:t>Average monthly temperatures for all months is greater than 18°C (64° F). </a:t>
            </a:r>
          </a:p>
          <a:p>
            <a:pPr marL="1371600" lvl="2" indent="-228600" rtl="0">
              <a:spcBef>
                <a:spcPts val="0"/>
              </a:spcBef>
              <a:buFont typeface="Arial"/>
              <a:buChar char="•"/>
            </a:pPr>
            <a:r>
              <a:rPr lang="en" dirty="0"/>
              <a:t>Locations include: Coastal areas of southwestern India, Sri Lanka, Bangladesh, Myanmar, southwestern Africa, Guyana, Surinam and others.</a:t>
            </a:r>
          </a:p>
          <a:p>
            <a:pPr marL="171450" lvl="0" indent="-171450" rtl="0">
              <a:spcBef>
                <a:spcPts val="0"/>
              </a:spcBef>
              <a:buFont typeface="Arial"/>
              <a:buChar char="•"/>
            </a:pPr>
            <a:endParaRPr dirty="0"/>
          </a:p>
          <a:p>
            <a:pPr marL="457200" lvl="0" indent="-228600" rtl="0">
              <a:spcBef>
                <a:spcPts val="0"/>
              </a:spcBef>
              <a:buFont typeface="Arial"/>
              <a:buChar char="•"/>
            </a:pPr>
            <a:r>
              <a:rPr lang="en" dirty="0"/>
              <a:t>(Source: “Tropical Moist Climates--A Climate Type,” see references)</a:t>
            </a:r>
          </a:p>
          <a:p>
            <a:pPr lvl="0" rtl="0">
              <a:spcBef>
                <a:spcPts val="0"/>
              </a:spcBef>
              <a:buNone/>
            </a:pPr>
            <a:endParaRPr sz="1000" dirty="0">
              <a:solidFill>
                <a:schemeClr val="dk1"/>
              </a:solidFill>
            </a:endParaRPr>
          </a:p>
          <a:p>
            <a:pPr lvl="0" rtl="0">
              <a:spcBef>
                <a:spcPts val="0"/>
              </a:spcBef>
              <a:buNone/>
            </a:pPr>
            <a:r>
              <a:rPr lang="en" sz="1000" dirty="0">
                <a:solidFill>
                  <a:schemeClr val="dk1"/>
                </a:solidFill>
              </a:rPr>
              <a:t>Image Courtesy </a:t>
            </a:r>
            <a:r>
              <a:rPr lang="en-US" sz="1000" dirty="0" smtClean="0">
                <a:solidFill>
                  <a:schemeClr val="dk1"/>
                </a:solidFill>
              </a:rPr>
              <a:t>of</a:t>
            </a:r>
            <a:r>
              <a:rPr lang="en-US" sz="1000" baseline="0" dirty="0" smtClean="0">
                <a:solidFill>
                  <a:schemeClr val="dk1"/>
                </a:solidFill>
              </a:rPr>
              <a:t> </a:t>
            </a:r>
            <a:r>
              <a:rPr lang="en" sz="1000" dirty="0" smtClean="0">
                <a:solidFill>
                  <a:schemeClr val="dk1"/>
                </a:solidFill>
              </a:rPr>
              <a:t>UnitingToCombatNTDs</a:t>
            </a:r>
            <a:endParaRPr lang="en" sz="1000" dirty="0">
              <a:solidFill>
                <a:schemeClr val="dk1"/>
              </a:solidFill>
            </a:endParaRPr>
          </a:p>
          <a:p>
            <a:pPr lvl="0" rtl="0">
              <a:lnSpc>
                <a:spcPct val="115000"/>
              </a:lnSpc>
              <a:spcBef>
                <a:spcPts val="0"/>
              </a:spcBef>
              <a:buClr>
                <a:schemeClr val="dk1"/>
              </a:buClr>
              <a:buSzPct val="64705"/>
              <a:buFont typeface="Arial"/>
              <a:buNone/>
            </a:pPr>
            <a:endParaRPr sz="1650" dirty="0">
              <a:solidFill>
                <a:srgbClr val="404040"/>
              </a:solidFill>
              <a:highlight>
                <a:srgbClr val="FFFFFF"/>
              </a:highlight>
              <a:latin typeface="Verdana"/>
              <a:ea typeface="Verdana"/>
              <a:cs typeface="Verdana"/>
              <a:sym typeface="Verdana"/>
            </a:endParaRPr>
          </a:p>
          <a:p>
            <a:pPr lvl="0" rtl="0">
              <a:spcBef>
                <a:spcPts val="0"/>
              </a:spcBef>
              <a:buNone/>
            </a:pPr>
            <a:endParaRPr sz="1200" dirty="0">
              <a:solidFill>
                <a:srgbClr val="404040"/>
              </a:solidFill>
              <a:highlight>
                <a:srgbClr val="FFFFFF"/>
              </a:highlight>
              <a:latin typeface="Georgia"/>
              <a:ea typeface="Georgia"/>
              <a:cs typeface="Georgia"/>
              <a:sym typeface="Georgia"/>
            </a:endParaRPr>
          </a:p>
          <a:p>
            <a:pPr lvl="0" rtl="0">
              <a:spcBef>
                <a:spcPts val="0"/>
              </a:spcBef>
              <a:buNone/>
            </a:pPr>
            <a:endParaRPr sz="1200" dirty="0">
              <a:solidFill>
                <a:srgbClr val="404040"/>
              </a:solidFill>
              <a:highlight>
                <a:srgbClr val="FFFFFF"/>
              </a:highlight>
              <a:latin typeface="Georgia"/>
              <a:ea typeface="Georgia"/>
              <a:cs typeface="Georgia"/>
              <a:sym typeface="Georgia"/>
            </a:endParaRPr>
          </a:p>
          <a:p>
            <a:pPr lvl="0" rtl="0">
              <a:spcBef>
                <a:spcPts val="0"/>
              </a:spcBef>
              <a:buNone/>
            </a:pPr>
            <a:endParaRPr sz="1200" dirty="0">
              <a:solidFill>
                <a:srgbClr val="404040"/>
              </a:solidFill>
              <a:highlight>
                <a:srgbClr val="FFFFFF"/>
              </a:highlight>
              <a:latin typeface="Georgia"/>
              <a:ea typeface="Georgia"/>
              <a:cs typeface="Georgia"/>
              <a:sym typeface="Georgi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Note: The first bulleted item will be discussed in Tropical Medicine lecture. </a:t>
            </a:r>
            <a:endParaRPr lang="en-US" dirty="0" smtClean="0"/>
          </a:p>
          <a:p>
            <a:pPr marL="457200" lvl="0" indent="-298450" rtl="0">
              <a:spcBef>
                <a:spcPts val="0"/>
              </a:spcBef>
              <a:buSzPct val="100000"/>
              <a:buFont typeface="Arial"/>
              <a:buChar char="•"/>
            </a:pPr>
            <a:endParaRPr lang="en" dirty="0"/>
          </a:p>
          <a:p>
            <a:pPr marL="457200" lvl="0" indent="-298450" rtl="0">
              <a:spcBef>
                <a:spcPts val="0"/>
              </a:spcBef>
              <a:buSzPct val="100000"/>
              <a:buFont typeface="Arial"/>
              <a:buChar char="•"/>
            </a:pPr>
            <a:r>
              <a:rPr lang="en" dirty="0"/>
              <a:t>Resource and access challenges occur because modern public health infrastructure was inherited from the colonial era. </a:t>
            </a:r>
            <a:endParaRPr lang="en-US" dirty="0" smtClean="0"/>
          </a:p>
          <a:p>
            <a:pPr marL="457200" lvl="0" indent="-298450" rtl="0">
              <a:spcBef>
                <a:spcPts val="0"/>
              </a:spcBef>
              <a:buSzPct val="100000"/>
              <a:buFont typeface="Arial"/>
              <a:buChar char="•"/>
            </a:pPr>
            <a:endParaRPr lang="en" dirty="0"/>
          </a:p>
          <a:p>
            <a:pPr marL="457200" lvl="0" indent="-298450" rtl="0">
              <a:spcBef>
                <a:spcPts val="0"/>
              </a:spcBef>
              <a:buSzPct val="100000"/>
              <a:buFont typeface="Arial"/>
              <a:buChar char="•"/>
            </a:pPr>
            <a:r>
              <a:rPr lang="en" dirty="0"/>
              <a:t>Disease incidence versus disease prevalence are very often confused, but think of it as space vs. time. Keep in mind that prevalence refers to caseload numbers in a population (and therefore more spatially bound) whereas incidence is a time-linked concept: </a:t>
            </a:r>
          </a:p>
          <a:p>
            <a:pPr marL="914400" lvl="1" indent="-298450" rtl="0">
              <a:spcBef>
                <a:spcPts val="0"/>
              </a:spcBef>
              <a:buSzPct val="100000"/>
              <a:buFont typeface="Arial"/>
              <a:buChar char="•"/>
            </a:pPr>
            <a:r>
              <a:rPr lang="en" b="1" dirty="0">
                <a:solidFill>
                  <a:srgbClr val="222222"/>
                </a:solidFill>
                <a:highlight>
                  <a:srgbClr val="FFFFFF"/>
                </a:highlight>
              </a:rPr>
              <a:t>“Prevalence</a:t>
            </a:r>
            <a:r>
              <a:rPr lang="en" dirty="0">
                <a:solidFill>
                  <a:srgbClr val="222222"/>
                </a:solidFill>
                <a:highlight>
                  <a:srgbClr val="FFFFFF"/>
                </a:highlight>
              </a:rPr>
              <a:t> is a statistical concept referring to the number of cases of a </a:t>
            </a:r>
            <a:r>
              <a:rPr lang="en" b="1" dirty="0">
                <a:solidFill>
                  <a:srgbClr val="222222"/>
                </a:solidFill>
                <a:highlight>
                  <a:srgbClr val="FFFFFF"/>
                </a:highlight>
              </a:rPr>
              <a:t>disease</a:t>
            </a:r>
            <a:r>
              <a:rPr lang="en" dirty="0">
                <a:solidFill>
                  <a:srgbClr val="222222"/>
                </a:solidFill>
                <a:highlight>
                  <a:srgbClr val="FFFFFF"/>
                </a:highlight>
              </a:rPr>
              <a:t> that are present in a particular population at a given time, whereas </a:t>
            </a:r>
            <a:r>
              <a:rPr lang="en" b="1" dirty="0">
                <a:solidFill>
                  <a:srgbClr val="222222"/>
                </a:solidFill>
                <a:highlight>
                  <a:srgbClr val="FFFFFF"/>
                </a:highlight>
              </a:rPr>
              <a:t>incidence </a:t>
            </a:r>
            <a:r>
              <a:rPr lang="en" dirty="0">
                <a:solidFill>
                  <a:srgbClr val="222222"/>
                </a:solidFill>
                <a:highlight>
                  <a:srgbClr val="FFFFFF"/>
                </a:highlight>
              </a:rPr>
              <a:t>refers to the number of new cases that develop in a given period of time.” (Source: Medicinenet</a:t>
            </a:r>
            <a:r>
              <a:rPr lang="en" dirty="0" smtClean="0">
                <a:solidFill>
                  <a:srgbClr val="222222"/>
                </a:solidFill>
                <a:highlight>
                  <a:srgbClr val="FFFFFF"/>
                </a:highlight>
              </a:rPr>
              <a:t>)</a:t>
            </a:r>
            <a:endParaRPr lang="en-US" dirty="0" smtClean="0">
              <a:solidFill>
                <a:srgbClr val="222222"/>
              </a:solidFill>
              <a:highlight>
                <a:srgbClr val="FFFFFF"/>
              </a:highlight>
            </a:endParaRPr>
          </a:p>
          <a:p>
            <a:pPr marL="914400" lvl="1" indent="-298450" rtl="0">
              <a:spcBef>
                <a:spcPts val="0"/>
              </a:spcBef>
              <a:buSzPct val="100000"/>
              <a:buFont typeface="Arial"/>
              <a:buChar char="•"/>
            </a:pPr>
            <a:endParaRPr lang="en" dirty="0">
              <a:solidFill>
                <a:srgbClr val="222222"/>
              </a:solidFill>
              <a:highlight>
                <a:srgbClr val="FFFFFF"/>
              </a:highlight>
            </a:endParaRPr>
          </a:p>
          <a:p>
            <a:pPr marL="457200" lvl="0" indent="-298450" rtl="0">
              <a:spcBef>
                <a:spcPts val="0"/>
              </a:spcBef>
              <a:buClr>
                <a:srgbClr val="222222"/>
              </a:buClr>
              <a:buSzPct val="100000"/>
              <a:buFont typeface="Arial"/>
              <a:buChar char="•"/>
            </a:pPr>
            <a:r>
              <a:rPr lang="en" dirty="0">
                <a:solidFill>
                  <a:srgbClr val="222222"/>
                </a:solidFill>
                <a:highlight>
                  <a:srgbClr val="FFFFFF"/>
                </a:highlight>
              </a:rPr>
              <a:t>Example sanitation: </a:t>
            </a:r>
          </a:p>
          <a:p>
            <a:pPr marL="914400" lvl="1" indent="-298450" rtl="0">
              <a:spcBef>
                <a:spcPts val="0"/>
              </a:spcBef>
              <a:buClr>
                <a:srgbClr val="222222"/>
              </a:buClr>
              <a:buSzPct val="100000"/>
              <a:buFont typeface="Arial"/>
              <a:buChar char="•"/>
            </a:pPr>
            <a:r>
              <a:rPr lang="en" dirty="0">
                <a:solidFill>
                  <a:srgbClr val="222222"/>
                </a:solidFill>
                <a:highlight>
                  <a:srgbClr val="FFFFFF"/>
                </a:highlight>
              </a:rPr>
              <a:t>In 16 out of the 54 countries in Africa sanitation coverage is less than 25% (Source: World Health Organization) </a:t>
            </a:r>
          </a:p>
          <a:p>
            <a:pPr marL="914400" lvl="1" indent="-298450" rtl="0">
              <a:spcBef>
                <a:spcPts val="0"/>
              </a:spcBef>
              <a:buClr>
                <a:srgbClr val="222222"/>
              </a:buClr>
              <a:buSzPct val="100000"/>
              <a:buFont typeface="Arial"/>
              <a:buChar char="•"/>
            </a:pPr>
            <a:r>
              <a:rPr lang="en" dirty="0">
                <a:solidFill>
                  <a:srgbClr val="222222"/>
                </a:solidFill>
                <a:highlight>
                  <a:srgbClr val="FFFFFF"/>
                </a:highlight>
              </a:rPr>
              <a:t>Clean drinking water is not the same thing as sanitation. In Botswana, 90% of the population has access to safe drinking water, 60% has improved sanitation. In rural areas that drops to 40%.</a:t>
            </a:r>
          </a:p>
          <a:p>
            <a:pPr lvl="0" rtl="0">
              <a:spcBef>
                <a:spcPts val="0"/>
              </a:spcBef>
              <a:buNone/>
            </a:pPr>
            <a:endParaRPr sz="1000" dirty="0">
              <a:solidFill>
                <a:schemeClr val="dk1"/>
              </a:solidFill>
            </a:endParaRPr>
          </a:p>
          <a:p>
            <a:pPr lvl="0" rtl="0">
              <a:spcBef>
                <a:spcPts val="0"/>
              </a:spcBef>
              <a:buClr>
                <a:schemeClr val="dk1"/>
              </a:buClr>
              <a:buSzPct val="110000"/>
              <a:buFont typeface="Arial"/>
              <a:buNone/>
            </a:pPr>
            <a:r>
              <a:rPr lang="en" sz="1000" dirty="0">
                <a:solidFill>
                  <a:schemeClr val="dk1"/>
                </a:solidFill>
              </a:rPr>
              <a:t>Image Courtesy of </a:t>
            </a:r>
            <a:r>
              <a:rPr lang="en-US" sz="1100" kern="1200" dirty="0" smtClean="0">
                <a:solidFill>
                  <a:schemeClr val="tx1"/>
                </a:solidFill>
                <a:latin typeface="+mn-lt"/>
                <a:ea typeface="+mn-ea"/>
                <a:cs typeface="+mn-cs"/>
              </a:rPr>
              <a:t>USAID Africa Bureau</a:t>
            </a:r>
            <a:endParaRPr sz="1000"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Clarification of  chronic vs. acute disease, in general: </a:t>
            </a:r>
          </a:p>
          <a:p>
            <a:pPr marL="914400" lvl="1" indent="-298450" rtl="0">
              <a:spcBef>
                <a:spcPts val="0"/>
              </a:spcBef>
              <a:buClr>
                <a:srgbClr val="222222"/>
              </a:buClr>
              <a:buSzPct val="100000"/>
              <a:buFont typeface="Arial"/>
              <a:buChar char="•"/>
            </a:pPr>
            <a:r>
              <a:rPr lang="en" b="1" dirty="0">
                <a:solidFill>
                  <a:srgbClr val="222222"/>
                </a:solidFill>
                <a:highlight>
                  <a:srgbClr val="FFFFFF"/>
                </a:highlight>
              </a:rPr>
              <a:t>Acute</a:t>
            </a:r>
            <a:r>
              <a:rPr lang="en" dirty="0">
                <a:solidFill>
                  <a:srgbClr val="222222"/>
                </a:solidFill>
                <a:highlight>
                  <a:srgbClr val="FFFFFF"/>
                </a:highlight>
              </a:rPr>
              <a:t> conditions are severe and sudden in onset. This could describe anything from a broken bone to an asthma attack. </a:t>
            </a:r>
          </a:p>
          <a:p>
            <a:pPr marL="914400" lvl="1" indent="-298450" rtl="0">
              <a:spcBef>
                <a:spcPts val="0"/>
              </a:spcBef>
              <a:buClr>
                <a:srgbClr val="222222"/>
              </a:buClr>
              <a:buSzPct val="100000"/>
              <a:buFont typeface="Arial"/>
              <a:buChar char="•"/>
            </a:pPr>
            <a:r>
              <a:rPr lang="en" dirty="0">
                <a:solidFill>
                  <a:srgbClr val="222222"/>
                </a:solidFill>
                <a:highlight>
                  <a:srgbClr val="FFFFFF"/>
                </a:highlight>
              </a:rPr>
              <a:t>A </a:t>
            </a:r>
            <a:r>
              <a:rPr lang="en" b="1" dirty="0">
                <a:solidFill>
                  <a:srgbClr val="222222"/>
                </a:solidFill>
                <a:highlight>
                  <a:srgbClr val="FFFFFF"/>
                </a:highlight>
              </a:rPr>
              <a:t>chronic</a:t>
            </a:r>
            <a:r>
              <a:rPr lang="en" dirty="0">
                <a:solidFill>
                  <a:srgbClr val="222222"/>
                </a:solidFill>
                <a:highlight>
                  <a:srgbClr val="FFFFFF"/>
                </a:highlight>
              </a:rPr>
              <a:t> condition, by contrast is a long-developing syndrome, such as osteoporosis or asthma.</a:t>
            </a:r>
          </a:p>
          <a:p>
            <a:pPr marL="914400" lvl="1" indent="-298450" rtl="0">
              <a:spcBef>
                <a:spcPts val="0"/>
              </a:spcBef>
              <a:buClr>
                <a:srgbClr val="222222"/>
              </a:buClr>
              <a:buSzPct val="100000"/>
              <a:buFont typeface="Arial"/>
              <a:buChar char="•"/>
            </a:pPr>
            <a:r>
              <a:rPr lang="en" dirty="0">
                <a:solidFill>
                  <a:srgbClr val="222222"/>
                </a:solidFill>
                <a:highlight>
                  <a:srgbClr val="FFFFFF"/>
                </a:highlight>
              </a:rPr>
              <a:t> Note that osteoporosis, a </a:t>
            </a:r>
            <a:r>
              <a:rPr lang="en" b="1" dirty="0">
                <a:solidFill>
                  <a:srgbClr val="222222"/>
                </a:solidFill>
                <a:highlight>
                  <a:srgbClr val="FFFFFF"/>
                </a:highlight>
              </a:rPr>
              <a:t>chronic</a:t>
            </a:r>
            <a:r>
              <a:rPr lang="en" dirty="0">
                <a:solidFill>
                  <a:srgbClr val="222222"/>
                </a:solidFill>
                <a:highlight>
                  <a:srgbClr val="FFFFFF"/>
                </a:highlight>
              </a:rPr>
              <a:t> condition, may cause a broken bone, an </a:t>
            </a:r>
            <a:r>
              <a:rPr lang="en" b="1" dirty="0">
                <a:solidFill>
                  <a:srgbClr val="222222"/>
                </a:solidFill>
                <a:highlight>
                  <a:srgbClr val="FFFFFF"/>
                </a:highlight>
              </a:rPr>
              <a:t>acute</a:t>
            </a:r>
            <a:r>
              <a:rPr lang="en" dirty="0">
                <a:solidFill>
                  <a:srgbClr val="222222"/>
                </a:solidFill>
                <a:highlight>
                  <a:srgbClr val="FFFFFF"/>
                </a:highlight>
              </a:rPr>
              <a:t> condition. </a:t>
            </a:r>
          </a:p>
          <a:p>
            <a:pPr marL="1371600" lvl="2" indent="-298450" rtl="0">
              <a:spcBef>
                <a:spcPts val="0"/>
              </a:spcBef>
              <a:buClr>
                <a:srgbClr val="222222"/>
              </a:buClr>
              <a:buSzPct val="100000"/>
              <a:buFont typeface="Arial"/>
              <a:buChar char="•"/>
            </a:pPr>
            <a:r>
              <a:rPr lang="en" dirty="0">
                <a:solidFill>
                  <a:srgbClr val="222222"/>
                </a:solidFill>
                <a:highlight>
                  <a:srgbClr val="FFFFFF"/>
                </a:highlight>
              </a:rPr>
              <a:t>(Source: Medline Plus</a:t>
            </a:r>
            <a:r>
              <a:rPr lang="en" dirty="0" smtClean="0">
                <a:solidFill>
                  <a:srgbClr val="222222"/>
                </a:solidFill>
                <a:highlight>
                  <a:srgbClr val="FFFFFF"/>
                </a:highlight>
              </a:rPr>
              <a:t>)</a:t>
            </a:r>
            <a:endParaRPr lang="en-US" dirty="0" smtClean="0">
              <a:solidFill>
                <a:srgbClr val="222222"/>
              </a:solidFill>
              <a:highlight>
                <a:srgbClr val="FFFFFF"/>
              </a:highlight>
            </a:endParaRPr>
          </a:p>
          <a:p>
            <a:pPr marL="1371600" lvl="2" indent="-298450" rtl="0">
              <a:spcBef>
                <a:spcPts val="0"/>
              </a:spcBef>
              <a:buClr>
                <a:srgbClr val="222222"/>
              </a:buClr>
              <a:buSzPct val="100000"/>
              <a:buFont typeface="Arial"/>
              <a:buChar char="•"/>
            </a:pPr>
            <a:endParaRPr lang="en" dirty="0">
              <a:solidFill>
                <a:srgbClr val="222222"/>
              </a:solidFill>
              <a:highlight>
                <a:srgbClr val="FFFFFF"/>
              </a:highlight>
            </a:endParaRPr>
          </a:p>
          <a:p>
            <a:pPr marL="457200" lvl="0" indent="-298450" rtl="0">
              <a:spcBef>
                <a:spcPts val="0"/>
              </a:spcBef>
              <a:buClr>
                <a:srgbClr val="222222"/>
              </a:buClr>
              <a:buSzPct val="100000"/>
              <a:buFont typeface="Arial"/>
              <a:buChar char="•"/>
            </a:pPr>
            <a:r>
              <a:rPr lang="en" dirty="0">
                <a:solidFill>
                  <a:srgbClr val="222222"/>
                </a:solidFill>
                <a:highlight>
                  <a:srgbClr val="FFFFFF"/>
                </a:highlight>
              </a:rPr>
              <a:t>Important note on acute vs. chronic with respect to infectious diseases:</a:t>
            </a:r>
          </a:p>
          <a:p>
            <a:pPr marL="914400" lvl="1" indent="-298450" rtl="0">
              <a:spcBef>
                <a:spcPts val="0"/>
              </a:spcBef>
              <a:buClr>
                <a:srgbClr val="222222"/>
              </a:buClr>
              <a:buSzPct val="100000"/>
              <a:buFont typeface="Arial"/>
              <a:buChar char="•"/>
            </a:pPr>
            <a:r>
              <a:rPr lang="en" dirty="0">
                <a:solidFill>
                  <a:srgbClr val="222222"/>
                </a:solidFill>
                <a:highlight>
                  <a:srgbClr val="FFFFFF"/>
                </a:highlight>
              </a:rPr>
              <a:t>Ebola or the common cold are acute infectious disease.  They cause symptoms soon after clinical infection.  Herpes virus can be a </a:t>
            </a:r>
            <a:r>
              <a:rPr lang="en" b="1" dirty="0">
                <a:solidFill>
                  <a:srgbClr val="222222"/>
                </a:solidFill>
                <a:highlight>
                  <a:srgbClr val="FFFFFF"/>
                </a:highlight>
              </a:rPr>
              <a:t>latent</a:t>
            </a:r>
            <a:r>
              <a:rPr lang="en" b="1" i="1" dirty="0">
                <a:solidFill>
                  <a:srgbClr val="222222"/>
                </a:solidFill>
                <a:highlight>
                  <a:srgbClr val="FFFFFF"/>
                </a:highlight>
              </a:rPr>
              <a:t> </a:t>
            </a:r>
            <a:r>
              <a:rPr lang="en" dirty="0">
                <a:solidFill>
                  <a:srgbClr val="222222"/>
                </a:solidFill>
                <a:highlight>
                  <a:srgbClr val="FFFFFF"/>
                </a:highlight>
              </a:rPr>
              <a:t>infection, where symptoms might appear months or years after infection and might cause a clinically observable disease more than once.  Three of the four types of malaria can also cause </a:t>
            </a:r>
            <a:r>
              <a:rPr lang="en" b="1" dirty="0">
                <a:solidFill>
                  <a:srgbClr val="222222"/>
                </a:solidFill>
                <a:highlight>
                  <a:srgbClr val="FFFFFF"/>
                </a:highlight>
              </a:rPr>
              <a:t>reinfection</a:t>
            </a:r>
            <a:r>
              <a:rPr lang="en" dirty="0">
                <a:solidFill>
                  <a:srgbClr val="222222"/>
                </a:solidFill>
                <a:highlight>
                  <a:srgbClr val="FFFFFF"/>
                </a:highlight>
              </a:rPr>
              <a:t>.  But </a:t>
            </a:r>
            <a:r>
              <a:rPr lang="en" b="1" dirty="0">
                <a:solidFill>
                  <a:srgbClr val="222222"/>
                </a:solidFill>
                <a:highlight>
                  <a:srgbClr val="FFFFFF"/>
                </a:highlight>
              </a:rPr>
              <a:t>acute</a:t>
            </a:r>
            <a:r>
              <a:rPr lang="en" dirty="0">
                <a:solidFill>
                  <a:srgbClr val="222222"/>
                </a:solidFill>
                <a:highlight>
                  <a:srgbClr val="FFFFFF"/>
                </a:highlight>
              </a:rPr>
              <a:t> infectious diseases can cause </a:t>
            </a:r>
            <a:r>
              <a:rPr lang="en" b="1" dirty="0">
                <a:solidFill>
                  <a:srgbClr val="222222"/>
                </a:solidFill>
                <a:highlight>
                  <a:srgbClr val="FFFFFF"/>
                </a:highlight>
              </a:rPr>
              <a:t>chronic</a:t>
            </a:r>
            <a:r>
              <a:rPr lang="en" dirty="0">
                <a:solidFill>
                  <a:srgbClr val="222222"/>
                </a:solidFill>
                <a:highlight>
                  <a:srgbClr val="FFFFFF"/>
                </a:highlight>
              </a:rPr>
              <a:t> impairments, such as the long term vision loss many survivors of Ebola have </a:t>
            </a:r>
            <a:r>
              <a:rPr lang="en" dirty="0" smtClean="0">
                <a:solidFill>
                  <a:srgbClr val="222222"/>
                </a:solidFill>
                <a:highlight>
                  <a:srgbClr val="FFFFFF"/>
                </a:highlight>
              </a:rPr>
              <a:t>experience</a:t>
            </a:r>
            <a:r>
              <a:rPr lang="en-US" dirty="0" smtClean="0">
                <a:solidFill>
                  <a:srgbClr val="222222"/>
                </a:solidFill>
                <a:highlight>
                  <a:srgbClr val="FFFFFF"/>
                </a:highlight>
              </a:rPr>
              <a:t>d</a:t>
            </a:r>
            <a:r>
              <a:rPr lang="en" dirty="0" smtClean="0">
                <a:solidFill>
                  <a:srgbClr val="222222"/>
                </a:solidFill>
                <a:highlight>
                  <a:srgbClr val="FFFFFF"/>
                </a:highlight>
              </a:rPr>
              <a:t>.   </a:t>
            </a:r>
            <a:endParaRPr lang="en" dirty="0">
              <a:solidFill>
                <a:srgbClr val="222222"/>
              </a:solidFill>
              <a:highlight>
                <a:srgbClr val="FFFFFF"/>
              </a:highlight>
            </a:endParaRPr>
          </a:p>
          <a:p>
            <a:pPr marL="0" lvl="0" indent="0" rtl="0">
              <a:spcBef>
                <a:spcPts val="0"/>
              </a:spcBef>
              <a:buNone/>
            </a:pPr>
            <a:endParaRPr dirty="0">
              <a:solidFill>
                <a:srgbClr val="222222"/>
              </a:solidFill>
              <a:highlight>
                <a:srgbClr val="FFFFFF"/>
              </a:highlight>
            </a:endParaRPr>
          </a:p>
          <a:p>
            <a:pPr marL="0" lvl="0" indent="0" rtl="0">
              <a:spcBef>
                <a:spcPts val="0"/>
              </a:spcBef>
              <a:buNone/>
            </a:pPr>
            <a:r>
              <a:rPr lang="en" sz="1000" dirty="0">
                <a:solidFill>
                  <a:srgbClr val="222222"/>
                </a:solidFill>
                <a:highlight>
                  <a:srgbClr val="FFFFFF"/>
                </a:highlight>
              </a:rPr>
              <a:t>Image Courtesy of </a:t>
            </a:r>
            <a:r>
              <a:rPr lang="en-US" sz="1000" dirty="0" smtClean="0">
                <a:solidFill>
                  <a:srgbClr val="222222"/>
                </a:solidFill>
                <a:highlight>
                  <a:srgbClr val="FFFFFF"/>
                </a:highlight>
              </a:rPr>
              <a:t>The Carter Center</a:t>
            </a:r>
            <a:endParaRPr lang="en" sz="1000" dirty="0">
              <a:solidFill>
                <a:srgbClr val="222222"/>
              </a:solidFill>
              <a:highlight>
                <a:srgbClr val="FFFFFF"/>
              </a:highligh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solidFill>
                  <a:schemeClr val="dk1"/>
                </a:solidFill>
              </a:rPr>
              <a:t>This excerpt focusing on helminthic infections and pregnancy is from “Empowering Women and improving female reproductive health through control of Neglected Tropical Diseases.” </a:t>
            </a:r>
          </a:p>
          <a:p>
            <a:pPr marL="914400" lvl="1" indent="-228600" rtl="0">
              <a:spcBef>
                <a:spcPts val="0"/>
              </a:spcBef>
              <a:buFont typeface="Arial"/>
              <a:buChar char="•"/>
            </a:pPr>
            <a:r>
              <a:rPr lang="en" dirty="0">
                <a:solidFill>
                  <a:schemeClr val="dk1"/>
                </a:solidFill>
              </a:rPr>
              <a:t> </a:t>
            </a:r>
            <a:r>
              <a:rPr lang="en" dirty="0"/>
              <a:t>“</a:t>
            </a:r>
            <a:r>
              <a:rPr lang="en" dirty="0">
                <a:highlight>
                  <a:srgbClr val="FFFFFF"/>
                </a:highlight>
              </a:rPr>
              <a:t>Pregnancy and lactation place huge iron demands on the mother and her child. A 1994 report from the World Health Organization (WHO) concluded that a woman living in a developing country is practically always on the verge of iron deficiency anemia either because of pregnancy, which requires the transfer of 300 mg of iron to the fetus during the third trimester and an additional 500 mg of iron to accommodate an increase in red blood cell mass, or lactation, in which each episode transfers 0.75 mg of iron from mother to child. Moreover, even before she becomes pregnant, a woman of childbearing age suffers substantial iron losses from menstruation. Anemia, defined as a reduction in hemoglobin to &lt;11 g/dl in the first and third trimester and &lt;10.5 g/dl in the second trimester, creates a dangerous state of health for both mother and child. It is estimated that 20% of maternal deaths in Africa are attributed to anemia, while simultaneously anemia represents a key risk factor for poor pregnancy outcome and low birth weight. It now appears that human hookworm infection, one of the most common NTDs affecting 576–740 million people in developing countries, considerably adds to the iron loss and anemia that occurs during pregnancy. An estimated 44 million pregnant women are infected with hookworm at any one time, including up to one-third of all pregnant women in sub-Saharan Africa. In Africa and Latin America, hookworm is a major contributor to anemia in pregnancy, while in Nepal and presumably elsewhere in Asia hookworm is responsible for 54% of cases of moderate to severe anemia during pregnancy. Not surprisingly, deworming during pregnancy has major beneficial effects in terms of reduced maternal morbidity and mortality, as well as improved perinatal outcome, and most likely leads to a reduction in maternal anemia. Such studies have led to calls for including deworming in antenatal packages in hookworm-endemic areas in developing countries.”</a:t>
            </a:r>
          </a:p>
          <a:p>
            <a:pPr marL="1371600" lvl="2" indent="-228600" rtl="0">
              <a:spcBef>
                <a:spcPts val="0"/>
              </a:spcBef>
              <a:buFont typeface="Arial"/>
              <a:buChar char="•"/>
            </a:pPr>
            <a:r>
              <a:rPr lang="en" dirty="0">
                <a:highlight>
                  <a:srgbClr val="FFFFFF"/>
                </a:highlight>
              </a:rPr>
              <a:t>(Source: </a:t>
            </a:r>
            <a:r>
              <a:rPr lang="en" dirty="0">
                <a:solidFill>
                  <a:schemeClr val="dk1"/>
                </a:solidFill>
              </a:rPr>
              <a:t>“Empowering Women and improving female reproductive health through control of Neglected Tropical Diseases,” see references.)</a:t>
            </a:r>
          </a:p>
          <a:p>
            <a:pPr lvl="0" rtl="0">
              <a:spcBef>
                <a:spcPts val="0"/>
              </a:spcBef>
              <a:buNone/>
            </a:pPr>
            <a:endParaRPr sz="1000" dirty="0">
              <a:solidFill>
                <a:schemeClr val="dk1"/>
              </a:solidFill>
            </a:endParaRPr>
          </a:p>
          <a:p>
            <a:pPr lvl="0" rtl="0">
              <a:spcBef>
                <a:spcPts val="0"/>
              </a:spcBef>
              <a:buNone/>
            </a:pPr>
            <a:r>
              <a:rPr lang="en" sz="1000" b="0" dirty="0" smtClean="0">
                <a:solidFill>
                  <a:schemeClr val="dk1"/>
                </a:solidFill>
              </a:rPr>
              <a:t>Image </a:t>
            </a:r>
            <a:r>
              <a:rPr lang="en-US" sz="1000" b="0" dirty="0" smtClean="0">
                <a:solidFill>
                  <a:schemeClr val="dk1"/>
                </a:solidFill>
              </a:rPr>
              <a:t>c</a:t>
            </a:r>
            <a:r>
              <a:rPr lang="en" sz="1000" b="0" dirty="0" smtClean="0">
                <a:solidFill>
                  <a:schemeClr val="dk1"/>
                </a:solidFill>
              </a:rPr>
              <a:t>ourtesy </a:t>
            </a:r>
            <a:r>
              <a:rPr lang="en" sz="1000" b="0" dirty="0">
                <a:solidFill>
                  <a:schemeClr val="dk1"/>
                </a:solidFill>
              </a:rPr>
              <a:t>of </a:t>
            </a:r>
            <a:r>
              <a:rPr lang="en" sz="1000" b="0" dirty="0" smtClean="0">
                <a:solidFill>
                  <a:schemeClr val="dk1"/>
                </a:solidFill>
              </a:rPr>
              <a:t>ENDFund</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 dirty="0"/>
              <a:t>A quote from “Poverty, Global Health and Infectious Disease: Lessons from Haiti and Rwanda” on the connection between poverty and disease:</a:t>
            </a:r>
          </a:p>
          <a:p>
            <a:pPr marL="914400" lvl="1" indent="-298450" rtl="0">
              <a:spcBef>
                <a:spcPts val="0"/>
              </a:spcBef>
              <a:buSzPct val="100000"/>
              <a:buFont typeface="Arial"/>
              <a:buChar char="•"/>
            </a:pPr>
            <a:r>
              <a:rPr lang="en" dirty="0"/>
              <a:t>“</a:t>
            </a:r>
            <a:r>
              <a:rPr lang="en" dirty="0">
                <a:solidFill>
                  <a:schemeClr val="dk1"/>
                </a:solidFill>
                <a:highlight>
                  <a:srgbClr val="FFFFFF"/>
                </a:highlight>
              </a:rPr>
              <a:t>The association between poverty and communicable disease is evident from a cursory exercise in cartography. The maps of those living on less than two dollars a day and the epidemiology of HIV/AIDS, malaria, tuberculosis (TB), and many other infectious diseases coincide nearly exactly (</a:t>
            </a:r>
            <a:r>
              <a:rPr lang="en" u="sng" dirty="0">
                <a:solidFill>
                  <a:srgbClr val="642A8F"/>
                </a:solidFill>
                <a:highlight>
                  <a:srgbClr val="FFFFFF"/>
                </a:highlight>
                <a:hlinkClick r:id="rId3"/>
              </a:rPr>
              <a:t>Figures 1a and 1b</a:t>
            </a:r>
            <a:r>
              <a:rPr lang="en" dirty="0">
                <a:solidFill>
                  <a:schemeClr val="dk1"/>
                </a:solidFill>
                <a:highlight>
                  <a:srgbClr val="FFFFFF"/>
                </a:highlight>
              </a:rPr>
              <a:t>). Countries with higher incomes per capita tend to enjoy longer life expectancies (</a:t>
            </a:r>
            <a:r>
              <a:rPr lang="en" u="sng" dirty="0">
                <a:solidFill>
                  <a:srgbClr val="642A8F"/>
                </a:solidFill>
                <a:highlight>
                  <a:srgbClr val="FFFFFF"/>
                </a:highlight>
                <a:hlinkClick r:id="rId4"/>
              </a:rPr>
              <a:t>Figure 2</a:t>
            </a:r>
            <a:r>
              <a:rPr lang="en" dirty="0">
                <a:solidFill>
                  <a:schemeClr val="dk1"/>
                </a:solidFill>
                <a:highlight>
                  <a:srgbClr val="FFFFFF"/>
                </a:highlight>
              </a:rPr>
              <a:t>). Although notable exceptions exist in a number of low income settings—such as Cuba’s or Kerala State, India’s excellent performance on population health measures—these instances represent important exceptions to the general rule. What are the linkages between poverty and ill health? How can the vicious cycle of destitution and sickness be broken?” </a:t>
            </a:r>
          </a:p>
          <a:p>
            <a:pPr marL="1371600" lvl="2" indent="-298450" rtl="0">
              <a:spcBef>
                <a:spcPts val="0"/>
              </a:spcBef>
              <a:buSzPct val="100000"/>
              <a:buFont typeface="Arial"/>
              <a:buChar char="•"/>
            </a:pPr>
            <a:r>
              <a:rPr lang="en" dirty="0">
                <a:solidFill>
                  <a:schemeClr val="dk1"/>
                </a:solidFill>
                <a:highlight>
                  <a:srgbClr val="FFFFFF"/>
                </a:highlight>
              </a:rPr>
              <a:t>(Source: “Poverty, Global Health and Infectious Disease: Lessons from Haiti and Rwanda”</a:t>
            </a:r>
            <a:r>
              <a:rPr lang="en" i="1" dirty="0">
                <a:solidFill>
                  <a:schemeClr val="dk1"/>
                </a:solidFill>
                <a:highlight>
                  <a:srgbClr val="FFFFFF"/>
                </a:highlight>
              </a:rPr>
              <a:t>, </a:t>
            </a:r>
            <a:r>
              <a:rPr lang="en" dirty="0">
                <a:solidFill>
                  <a:schemeClr val="dk1"/>
                </a:solidFill>
                <a:highlight>
                  <a:srgbClr val="FFFFFF"/>
                </a:highlight>
              </a:rPr>
              <a:t>see references.</a:t>
            </a:r>
            <a:r>
              <a:rPr lang="en" b="1" dirty="0">
                <a:solidFill>
                  <a:schemeClr val="dk1"/>
                </a:solidFill>
                <a:highlight>
                  <a:srgbClr val="FFFFFF"/>
                </a:highlight>
              </a:rPr>
              <a:t>) </a:t>
            </a:r>
          </a:p>
          <a:p>
            <a:pPr lvl="0" rtl="0">
              <a:spcBef>
                <a:spcPts val="0"/>
              </a:spcBef>
              <a:buNone/>
            </a:pPr>
            <a:endParaRPr sz="1000" dirty="0">
              <a:solidFill>
                <a:schemeClr val="dk1"/>
              </a:solidFill>
            </a:endParaRPr>
          </a:p>
          <a:p>
            <a:pPr lvl="0" rtl="0">
              <a:spcBef>
                <a:spcPts val="0"/>
              </a:spcBef>
              <a:buNone/>
            </a:pPr>
            <a:r>
              <a:rPr lang="en" sz="1000" dirty="0">
                <a:solidFill>
                  <a:schemeClr val="dk1"/>
                </a:solidFill>
              </a:rPr>
              <a:t>Photos Courtesy of ENDFund </a:t>
            </a:r>
            <a:endParaRPr lang="en-US" sz="1000" dirty="0" smtClean="0">
              <a:solidFill>
                <a:schemeClr val="dk1"/>
              </a:solidFill>
            </a:endParaRPr>
          </a:p>
          <a:p>
            <a:pPr lvl="0" rtl="0">
              <a:spcBef>
                <a:spcPts val="0"/>
              </a:spcBef>
              <a:buNone/>
            </a:pPr>
            <a:endParaRPr lang="en-US" sz="1000" dirty="0" smtClean="0">
              <a:solidFill>
                <a:schemeClr val="dk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latin typeface="+mn-lt"/>
                <a:ea typeface="+mn-ea"/>
                <a:cs typeface="+mn-cs"/>
              </a:rPr>
              <a:t>Note: The animated gif will play in Slide Show mode. </a:t>
            </a:r>
            <a:endParaRPr lang="en" sz="800" b="1" dirty="0" smtClean="0">
              <a:solidFill>
                <a:schemeClr val="dk1"/>
              </a:solidFill>
            </a:endParaRPr>
          </a:p>
          <a:p>
            <a:pPr lvl="0" rtl="0">
              <a:spcBef>
                <a:spcPts val="0"/>
              </a:spcBef>
              <a:buNone/>
            </a:pPr>
            <a:endParaRPr lang="en" sz="1000"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 dirty="0"/>
              <a:t>Additional Information:</a:t>
            </a:r>
          </a:p>
          <a:p>
            <a:pPr marL="457200" lvl="0" indent="-228600" rtl="0">
              <a:spcBef>
                <a:spcPts val="0"/>
              </a:spcBef>
              <a:buFont typeface="Arial"/>
              <a:buChar char="•"/>
            </a:pPr>
            <a:r>
              <a:rPr lang="en" dirty="0"/>
              <a:t>A quote from “Empowering women and improving female reproductive health through control of neglected tropical diseases” on women and Infectious disease: </a:t>
            </a:r>
          </a:p>
          <a:p>
            <a:pPr marL="914400" lvl="1" indent="-228600" rtl="0">
              <a:spcBef>
                <a:spcPts val="0"/>
              </a:spcBef>
              <a:buFont typeface="Arial"/>
              <a:buChar char="•"/>
            </a:pPr>
            <a:r>
              <a:rPr lang="en" dirty="0"/>
              <a:t>“</a:t>
            </a:r>
            <a:r>
              <a:rPr lang="en" dirty="0">
                <a:highlight>
                  <a:srgbClr val="FFFFFF"/>
                </a:highlight>
              </a:rPr>
              <a:t>Because the neglected tropical diseases (NTDs) are the most common infections among the world's poorest people, including girls and women, there is now a strong case to be made for controlling the NTDs as a means of directly addressing MDG 3 and MDG 5. Studies conducted over the last two decades provide an evidence base that the NTDs are important factors that (i) impair reproductive health in developing countries; (ii) increase the transmission of sexually transmitted infections (STIs); and (iii) promote stigma and gender inequality”</a:t>
            </a:r>
            <a:r>
              <a:rPr lang="en" b="1" dirty="0"/>
              <a:t> </a:t>
            </a:r>
          </a:p>
          <a:p>
            <a:pPr marL="1371600" lvl="2" indent="-228600" rtl="0">
              <a:spcBef>
                <a:spcPts val="0"/>
              </a:spcBef>
              <a:buFont typeface="Arial"/>
              <a:buChar char="•"/>
            </a:pPr>
            <a:r>
              <a:rPr lang="en" dirty="0"/>
              <a:t>(Source: </a:t>
            </a:r>
            <a:r>
              <a:rPr lang="en" dirty="0">
                <a:solidFill>
                  <a:schemeClr val="dk1"/>
                </a:solidFill>
              </a:rPr>
              <a:t>“Empowering women and improving female reproductive health through control of neglected tropical diseases,” see references </a:t>
            </a:r>
            <a:r>
              <a:rPr lang="en" dirty="0"/>
              <a:t>) </a:t>
            </a:r>
          </a:p>
          <a:p>
            <a:pPr marL="0" lvl="0" indent="0" rtl="0">
              <a:spcBef>
                <a:spcPts val="0"/>
              </a:spcBef>
              <a:buNone/>
            </a:pPr>
            <a:endParaRPr dirty="0">
              <a:solidFill>
                <a:schemeClr val="dk1"/>
              </a:solidFill>
            </a:endParaRPr>
          </a:p>
          <a:p>
            <a:pPr marL="0" lvl="0" indent="0" rtl="0">
              <a:spcBef>
                <a:spcPts val="0"/>
              </a:spcBef>
              <a:buNone/>
            </a:pPr>
            <a:r>
              <a:rPr lang="en" sz="1000" dirty="0">
                <a:solidFill>
                  <a:schemeClr val="dk1"/>
                </a:solidFill>
              </a:rPr>
              <a:t>Videos Courtesy of </a:t>
            </a:r>
            <a:r>
              <a:rPr lang="en-US" sz="1100" kern="1200" dirty="0" smtClean="0">
                <a:solidFill>
                  <a:schemeClr val="tx1"/>
                </a:solidFill>
                <a:latin typeface="+mn-lt"/>
                <a:ea typeface="+mn-ea"/>
                <a:cs typeface="+mn-cs"/>
              </a:rPr>
              <a:t>Steve Slater</a:t>
            </a:r>
            <a:endParaRPr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9" y="992767"/>
            <a:ext cx="8520599" cy="27367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1" y="3778833"/>
            <a:ext cx="8520599"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1" y="1474833"/>
            <a:ext cx="8520599"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1" y="4202967"/>
            <a:ext cx="8520599"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2"/>
        <p:cNvGrpSpPr/>
        <p:nvPr/>
      </p:nvGrpSpPr>
      <p:grpSpPr>
        <a:xfrm>
          <a:off x="0" y="0"/>
          <a:ext cx="0" cy="0"/>
          <a:chOff x="0" y="0"/>
          <a:chExt cx="0" cy="0"/>
        </a:xfrm>
      </p:grpSpPr>
      <p:sp>
        <p:nvSpPr>
          <p:cNvPr id="53" name="Shape 53"/>
          <p:cNvSpPr txBox="1">
            <a:spLocks noGrp="1"/>
          </p:cNvSpPr>
          <p:nvPr>
            <p:ph type="ctrTitle"/>
          </p:nvPr>
        </p:nvSpPr>
        <p:spPr>
          <a:xfrm>
            <a:off x="609600" y="3835135"/>
            <a:ext cx="7772400" cy="1727599"/>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54" name="Shape 54"/>
          <p:cNvSpPr txBox="1">
            <a:spLocks noGrp="1"/>
          </p:cNvSpPr>
          <p:nvPr>
            <p:ph type="subTitle" idx="1"/>
          </p:nvPr>
        </p:nvSpPr>
        <p:spPr>
          <a:xfrm>
            <a:off x="609601" y="5592088"/>
            <a:ext cx="7696199" cy="8848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srcRect/>
          <a:stretch>
            <a:fillRect/>
          </a:stretch>
        </a:blipFill>
        <a:effectLst/>
      </p:bgPr>
    </p:bg>
    <p:spTree>
      <p:nvGrpSpPr>
        <p:cNvPr id="1" name="Shape 55"/>
        <p:cNvGrpSpPr/>
        <p:nvPr/>
      </p:nvGrpSpPr>
      <p:grpSpPr>
        <a:xfrm>
          <a:off x="0" y="0"/>
          <a:ext cx="0" cy="0"/>
          <a:chOff x="0" y="0"/>
          <a:chExt cx="0" cy="0"/>
        </a:xfrm>
      </p:grpSpPr>
      <p:sp>
        <p:nvSpPr>
          <p:cNvPr id="57" name="Shape 57"/>
          <p:cNvSpPr txBox="1">
            <a:spLocks noGrp="1"/>
          </p:cNvSpPr>
          <p:nvPr>
            <p:ph type="body" idx="1"/>
          </p:nvPr>
        </p:nvSpPr>
        <p:spPr>
          <a:xfrm>
            <a:off x="457200" y="1828800"/>
            <a:ext cx="8229600" cy="4297200"/>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8" name="Shape 58"/>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9"/>
        <p:cNvGrpSpPr/>
        <p:nvPr/>
      </p:nvGrpSpPr>
      <p:grpSpPr>
        <a:xfrm>
          <a:off x="0" y="0"/>
          <a:ext cx="0" cy="0"/>
          <a:chOff x="0" y="0"/>
          <a:chExt cx="0" cy="0"/>
        </a:xfrm>
      </p:grpSpPr>
      <p:sp>
        <p:nvSpPr>
          <p:cNvPr id="61" name="Shape 61"/>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62" name="Shape 62"/>
          <p:cNvSpPr txBox="1">
            <a:spLocks noGrp="1"/>
          </p:cNvSpPr>
          <p:nvPr>
            <p:ph type="body" idx="1"/>
          </p:nvPr>
        </p:nvSpPr>
        <p:spPr>
          <a:xfrm>
            <a:off x="722312" y="2157412"/>
            <a:ext cx="7772400" cy="1500000"/>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bg>
      <p:bgPr>
        <a:blipFill dpi="0" rotWithShape="1">
          <a:blip r:embed="rId2"/>
          <a:srcRect/>
          <a:stretch>
            <a:fillRect/>
          </a:stretch>
        </a:blipFill>
        <a:effectLst/>
      </p:bgPr>
    </p:bg>
    <p:spTree>
      <p:nvGrpSpPr>
        <p:cNvPr id="1" name="Shape 63"/>
        <p:cNvGrpSpPr/>
        <p:nvPr/>
      </p:nvGrpSpPr>
      <p:grpSpPr>
        <a:xfrm>
          <a:off x="0" y="0"/>
          <a:ext cx="0" cy="0"/>
          <a:chOff x="0" y="0"/>
          <a:chExt cx="0" cy="0"/>
        </a:xfrm>
      </p:grpSpPr>
      <p:sp>
        <p:nvSpPr>
          <p:cNvPr id="65" name="Shape 65"/>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6" name="Shape 66"/>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7" name="Shape 67"/>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mparison">
    <p:bg>
      <p:bgPr>
        <a:blipFill dpi="0" rotWithShape="1">
          <a:blip r:embed="rId2"/>
          <a:srcRect/>
          <a:stretch>
            <a:fillRect/>
          </a:stretch>
        </a:blipFill>
        <a:effectLst/>
      </p:bgPr>
    </p:bg>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457201" y="1535113"/>
            <a:ext cx="4040099"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0" name="Shape 70"/>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1" name="Shape 71"/>
          <p:cNvSpPr txBox="1">
            <a:spLocks noGrp="1"/>
          </p:cNvSpPr>
          <p:nvPr>
            <p:ph type="body" idx="3"/>
          </p:nvPr>
        </p:nvSpPr>
        <p:spPr>
          <a:xfrm>
            <a:off x="4645025" y="1535113"/>
            <a:ext cx="4041900"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2" name="Shape 72"/>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4" name="Shape 74"/>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8"/>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2" name="Shape 82"/>
          <p:cNvSpPr txBox="1">
            <a:spLocks noGrp="1"/>
          </p:cNvSpPr>
          <p:nvPr>
            <p:ph type="body" idx="1"/>
          </p:nvPr>
        </p:nvSpPr>
        <p:spPr>
          <a:xfrm>
            <a:off x="3575051" y="273050"/>
            <a:ext cx="5111699" cy="58531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83" name="Shape 83"/>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1" y="2867800"/>
            <a:ext cx="8520599"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7" name="Shape 87"/>
          <p:cNvSpPr>
            <a:spLocks noGrp="1"/>
          </p:cNvSpPr>
          <p:nvPr>
            <p:ph type="pic" idx="2"/>
          </p:nvPr>
        </p:nvSpPr>
        <p:spPr>
          <a:xfrm>
            <a:off x="1792289" y="612775"/>
            <a:ext cx="5486399" cy="4114799"/>
          </a:xfrm>
          <a:prstGeom prst="rect">
            <a:avLst/>
          </a:prstGeom>
          <a:noFill/>
          <a:ln>
            <a:noFill/>
          </a:ln>
        </p:spPr>
      </p:sp>
      <p:sp>
        <p:nvSpPr>
          <p:cNvPr id="88" name="Shape 88"/>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2" name="Shape 92"/>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6" name="Shape 96"/>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457200" y="274637"/>
            <a:ext cx="8229600" cy="11432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0" name="Shape 100"/>
          <p:cNvSpPr txBox="1">
            <a:spLocks noGrp="1"/>
          </p:cNvSpPr>
          <p:nvPr>
            <p:ph type="body" idx="1"/>
          </p:nvPr>
        </p:nvSpPr>
        <p:spPr>
          <a:xfrm>
            <a:off x="457200" y="1600201"/>
            <a:ext cx="8229600" cy="4967599"/>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1" name="Shape 101"/>
          <p:cNvSpPr txBox="1">
            <a:spLocks noGrp="1"/>
          </p:cNvSpPr>
          <p:nvPr>
            <p:ph type="sldNum" idx="12"/>
          </p:nvPr>
        </p:nvSpPr>
        <p:spPr>
          <a:xfrm>
            <a:off x="8556792" y="6333133"/>
            <a:ext cx="548699" cy="524800"/>
          </a:xfrm>
          <a:prstGeom prst="rect">
            <a:avLst/>
          </a:prstGeom>
          <a:noFill/>
          <a:ln>
            <a:noFill/>
          </a:ln>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1" y="1536633"/>
            <a:ext cx="8520599"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1" y="740801"/>
            <a:ext cx="2807999" cy="10075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1" y="1852800"/>
            <a:ext cx="2807999"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79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1" y="1644233"/>
            <a:ext cx="4045199"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1" y="3737433"/>
            <a:ext cx="4045199"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4"/>
            <a:ext cx="3837000" cy="49267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1" y="593367"/>
            <a:ext cx="8520599" cy="7635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1" y="1536633"/>
            <a:ext cx="8520599"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8" y="6217621"/>
            <a:ext cx="548699" cy="5248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2.jp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hyperlink" Target="http://www.ntdmap.org/" TargetMode="External"/><Relationship Id="rId4"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1" Type="http://schemas.openxmlformats.org/officeDocument/2006/relationships/hyperlink" Target="http://www.prb.org/pdf10/neglectedtropicaldiseases.pdf" TargetMode="External"/><Relationship Id="rId12" Type="http://schemas.openxmlformats.org/officeDocument/2006/relationships/hyperlink" Target="http://kff.org/global-health-policy/fact-sheet/the-u-s-government-and-global-neglected-tropical-diseases/" TargetMode="External"/><Relationship Id="rId13" Type="http://schemas.openxmlformats.org/officeDocument/2006/relationships/hyperlink" Target="http://www.who.int/bulletin/volumes/83/3/interview0305/en/" TargetMode="External"/><Relationship Id="rId14" Type="http://schemas.openxmlformats.org/officeDocument/2006/relationships/hyperlink" Target="http://www.who.int/features/qa/58/en/" TargetMode="External"/><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www.who.int/neglected_diseases/Social_determinants_NTD.pdf" TargetMode="External"/><Relationship Id="rId4" Type="http://schemas.openxmlformats.org/officeDocument/2006/relationships/hyperlink" Target="http://www.ncbi.nlm.nih.gov/pmc/articles/PMC3168775/" TargetMode="External"/><Relationship Id="rId5" Type="http://schemas.openxmlformats.org/officeDocument/2006/relationships/hyperlink" Target="https://en.wikipedia.org/wiki/Epidemiology" TargetMode="External"/><Relationship Id="rId6" Type="http://schemas.openxmlformats.org/officeDocument/2006/relationships/hyperlink" Target="http://journals.plos.org/plosntds/article?id=10.1371/journal.pntd.0000559" TargetMode="External"/><Relationship Id="rId7" Type="http://schemas.openxmlformats.org/officeDocument/2006/relationships/hyperlink" Target="http://www.niaid.nih.gov/topics/tropicaldiseases/pages/default.aspx" TargetMode="External"/><Relationship Id="rId8" Type="http://schemas.openxmlformats.org/officeDocument/2006/relationships/hyperlink" Target="http://www.who.int/neglected_diseases/diseases/en/" TargetMode="External"/><Relationship Id="rId9" Type="http://schemas.openxmlformats.org/officeDocument/2006/relationships/hyperlink" Target="http://www.eoearth.org/view/article/162264/" TargetMode="External"/><Relationship Id="rId10" Type="http://schemas.openxmlformats.org/officeDocument/2006/relationships/hyperlink" Target="http://www.globalnetwork.org/sites/default/files/Social%20and%20Economic%20Impact%20Review%20on%20Neglected%20Tropical%20Diseases%20Hudson%20Institute%20and%20Sabin%20Institute%20November%202012_1.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gif"/><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gif"/><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5"/>
        <p:cNvGrpSpPr/>
        <p:nvPr/>
      </p:nvGrpSpPr>
      <p:grpSpPr>
        <a:xfrm>
          <a:off x="0" y="0"/>
          <a:ext cx="0" cy="0"/>
          <a:chOff x="0" y="0"/>
          <a:chExt cx="0" cy="0"/>
        </a:xfrm>
      </p:grpSpPr>
      <p:sp>
        <p:nvSpPr>
          <p:cNvPr id="3" name="Shape 61"/>
          <p:cNvSpPr txBox="1">
            <a:spLocks/>
          </p:cNvSpPr>
          <p:nvPr/>
        </p:nvSpPr>
        <p:spPr>
          <a:xfrm>
            <a:off x="533399" y="690880"/>
            <a:ext cx="8563056" cy="2311445"/>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Neglected</a:t>
            </a:r>
            <a:br>
              <a:rPr lang="en-US" sz="6000" dirty="0" smtClean="0">
                <a:solidFill>
                  <a:schemeClr val="bg1"/>
                </a:solidFill>
              </a:rPr>
            </a:br>
            <a:r>
              <a:rPr lang="en-US" sz="6000" dirty="0" smtClean="0">
                <a:solidFill>
                  <a:schemeClr val="bg1"/>
                </a:solidFill>
              </a:rPr>
              <a:t>Tropical Diseases</a:t>
            </a:r>
          </a:p>
          <a:p>
            <a:pPr>
              <a:buSzPct val="25000"/>
            </a:pPr>
            <a:endParaRPr lang="en-US" sz="6600" dirty="0" smtClean="0">
              <a:solidFill>
                <a:schemeClr val="bg1"/>
              </a:solidFill>
            </a:endParaRPr>
          </a:p>
          <a:p>
            <a:pPr>
              <a:buSzPct val="25000"/>
            </a:pPr>
            <a:r>
              <a:rPr lang="en-US" sz="6600" dirty="0" smtClean="0">
                <a:solidFill>
                  <a:schemeClr val="bg1"/>
                </a:solidFill>
              </a:rPr>
              <a:t>   </a:t>
            </a:r>
            <a:endParaRPr lang="en-US" sz="6600" dirty="0">
              <a:solidFill>
                <a:schemeClr val="bg1"/>
              </a:solidFill>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268377" y="1622283"/>
            <a:ext cx="4253614" cy="5028344"/>
          </a:xfrm>
          <a:prstGeom prst="rect">
            <a:avLst/>
          </a:prstGeom>
        </p:spPr>
        <p:txBody>
          <a:bodyPr lIns="91425" tIns="91425" rIns="91425" bIns="91425" anchor="t" anchorCtr="0">
            <a:noAutofit/>
          </a:bodyPr>
          <a:lstStyle/>
          <a:p>
            <a:pPr marR="0" lvl="0" algn="l" rtl="0">
              <a:lnSpc>
                <a:spcPct val="100000"/>
              </a:lnSpc>
              <a:spcBef>
                <a:spcPts val="1200"/>
              </a:spcBef>
              <a:spcAft>
                <a:spcPts val="0"/>
              </a:spcAft>
              <a:buClr>
                <a:srgbClr val="000000"/>
              </a:buClr>
              <a:buSzPct val="100000"/>
              <a:buFont typeface="Arial"/>
            </a:pPr>
            <a:r>
              <a:rPr lang="en" sz="1800" b="1" dirty="0"/>
              <a:t>Cause disability and disfigurement </a:t>
            </a:r>
          </a:p>
          <a:p>
            <a:pPr marL="320040" lvl="1" indent="-320040" rtl="0">
              <a:spcBef>
                <a:spcPts val="600"/>
              </a:spcBef>
              <a:buClr>
                <a:srgbClr val="FF6600"/>
              </a:buClr>
              <a:buSzPct val="100000"/>
              <a:buFont typeface="Wingdings" charset="2"/>
              <a:buChar char="§"/>
            </a:pPr>
            <a:r>
              <a:rPr lang="en" sz="1800" dirty="0"/>
              <a:t>Individuals are shunned by their families and communities</a:t>
            </a:r>
          </a:p>
          <a:p>
            <a:pPr lvl="0" rtl="0">
              <a:spcBef>
                <a:spcPts val="1200"/>
              </a:spcBef>
              <a:buSzPct val="100000"/>
            </a:pPr>
            <a:r>
              <a:rPr lang="en" sz="1800" b="1" dirty="0"/>
              <a:t>Stigmatization against swollen limbs and genitalia</a:t>
            </a:r>
          </a:p>
          <a:p>
            <a:pPr marL="320040" lvl="1" indent="-320040" rtl="0">
              <a:spcBef>
                <a:spcPts val="600"/>
              </a:spcBef>
              <a:buClr>
                <a:srgbClr val="FF6600"/>
              </a:buClr>
              <a:buSzPct val="100000"/>
              <a:buFont typeface="Wingdings" charset="2"/>
              <a:buChar char="§"/>
            </a:pPr>
            <a:r>
              <a:rPr lang="en" sz="1800" dirty="0"/>
              <a:t>Lymphatic filariasis</a:t>
            </a:r>
          </a:p>
          <a:p>
            <a:pPr lvl="0" rtl="0">
              <a:spcBef>
                <a:spcPts val="1200"/>
              </a:spcBef>
              <a:buClr>
                <a:schemeClr val="dk1"/>
              </a:buClr>
              <a:buSzPct val="100000"/>
            </a:pPr>
            <a:r>
              <a:rPr lang="en" sz="1800" b="1" dirty="0"/>
              <a:t>In places where women’s financial future is tightly linked to the security provided by a husband through marriage, the consequences are devastating</a:t>
            </a:r>
          </a:p>
          <a:p>
            <a:pPr marL="320040" lvl="1" indent="-320040" rtl="0">
              <a:spcBef>
                <a:spcPts val="600"/>
              </a:spcBef>
              <a:buClr>
                <a:srgbClr val="FF6600"/>
              </a:buClr>
              <a:buSzPct val="100000"/>
              <a:buFont typeface="Wingdings" charset="2"/>
              <a:buChar char="§"/>
            </a:pPr>
            <a:r>
              <a:rPr lang="en" sz="1800" dirty="0">
                <a:solidFill>
                  <a:schemeClr val="dk1"/>
                </a:solidFill>
              </a:rPr>
              <a:t>Considered unmarriageable </a:t>
            </a:r>
          </a:p>
          <a:p>
            <a:pPr marL="320040" lvl="1" indent="-320040" rtl="0">
              <a:spcBef>
                <a:spcPts val="600"/>
              </a:spcBef>
              <a:buClr>
                <a:srgbClr val="FF6600"/>
              </a:buClr>
              <a:buSzPct val="100000"/>
              <a:buFont typeface="Wingdings" charset="2"/>
              <a:buChar char="§"/>
            </a:pPr>
            <a:r>
              <a:rPr lang="en" sz="1800" dirty="0">
                <a:solidFill>
                  <a:schemeClr val="dk1"/>
                </a:solidFill>
              </a:rPr>
              <a:t>Unable to work</a:t>
            </a:r>
          </a:p>
          <a:p>
            <a:pPr marL="320040" lvl="1" indent="-320040" rtl="0">
              <a:spcBef>
                <a:spcPts val="600"/>
              </a:spcBef>
              <a:buClr>
                <a:srgbClr val="FF6600"/>
              </a:buClr>
              <a:buSzPct val="100000"/>
              <a:buFont typeface="Wingdings" charset="2"/>
              <a:buChar char="§"/>
            </a:pPr>
            <a:r>
              <a:rPr lang="en" sz="1800" dirty="0">
                <a:solidFill>
                  <a:schemeClr val="dk1"/>
                </a:solidFill>
              </a:rPr>
              <a:t>Becomes ‘burden to family’  </a:t>
            </a:r>
          </a:p>
        </p:txBody>
      </p:sp>
      <p:sp>
        <p:nvSpPr>
          <p:cNvPr id="173" name="Shape 173"/>
          <p:cNvSpPr txBox="1">
            <a:spLocks noGrp="1"/>
          </p:cNvSpPr>
          <p:nvPr>
            <p:ph type="title"/>
          </p:nvPr>
        </p:nvSpPr>
        <p:spPr>
          <a:xfrm>
            <a:off x="358180" y="313431"/>
            <a:ext cx="8229600" cy="1050799"/>
          </a:xfrm>
          <a:prstGeom prst="rect">
            <a:avLst/>
          </a:prstGeom>
        </p:spPr>
        <p:txBody>
          <a:bodyPr lIns="91425" tIns="91425" rIns="91425" bIns="91425" anchor="t" anchorCtr="0">
            <a:noAutofit/>
          </a:bodyPr>
          <a:lstStyle/>
          <a:p>
            <a:pPr lvl="0" rtl="0">
              <a:spcBef>
                <a:spcPts val="0"/>
              </a:spcBef>
              <a:buNone/>
            </a:pPr>
            <a:r>
              <a:rPr lang="en" dirty="0"/>
              <a:t>Social Consequences: </a:t>
            </a:r>
            <a:r>
              <a:rPr lang="en" dirty="0" smtClean="0"/>
              <a:t>Stigma</a:t>
            </a:r>
            <a:endParaRPr lang="en" dirty="0"/>
          </a:p>
        </p:txBody>
      </p:sp>
      <p:sp>
        <p:nvSpPr>
          <p:cNvPr id="174" name="Shape 174"/>
          <p:cNvSpPr txBox="1"/>
          <p:nvPr/>
        </p:nvSpPr>
        <p:spPr>
          <a:xfrm>
            <a:off x="4880675" y="5566701"/>
            <a:ext cx="2803200" cy="6007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75" name="Shape 175"/>
          <p:cNvSpPr txBox="1"/>
          <p:nvPr/>
        </p:nvSpPr>
        <p:spPr>
          <a:xfrm>
            <a:off x="4592851" y="5639901"/>
            <a:ext cx="3453899" cy="417199"/>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76" name="Shape 176"/>
          <p:cNvPicPr preferRelativeResize="0"/>
          <p:nvPr/>
        </p:nvPicPr>
        <p:blipFill rotWithShape="1">
          <a:blip r:embed="rId3">
            <a:alphaModFix/>
          </a:blip>
          <a:srcRect l="18048" r="12693"/>
          <a:stretch/>
        </p:blipFill>
        <p:spPr>
          <a:xfrm>
            <a:off x="4786261" y="1760245"/>
            <a:ext cx="3986105" cy="3806456"/>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484499" y="2062722"/>
            <a:ext cx="3721833" cy="4330982"/>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 sz="2000" b="1" dirty="0"/>
              <a:t>Education </a:t>
            </a:r>
            <a:r>
              <a:rPr lang="en-US" sz="2000" b="1" dirty="0" smtClean="0"/>
              <a:t/>
            </a:r>
            <a:br>
              <a:rPr lang="en-US" sz="2000" b="1" dirty="0" smtClean="0"/>
            </a:br>
            <a:r>
              <a:rPr lang="en" sz="2000" dirty="0" smtClean="0"/>
              <a:t>Children </a:t>
            </a:r>
            <a:r>
              <a:rPr lang="en" sz="2000" dirty="0"/>
              <a:t>cannot attend </a:t>
            </a:r>
            <a:r>
              <a:rPr lang="en" sz="2000" dirty="0" smtClean="0"/>
              <a:t>school</a:t>
            </a:r>
            <a:r>
              <a:rPr lang="en-US" sz="2000" dirty="0" smtClean="0"/>
              <a:t>. </a:t>
            </a:r>
            <a:r>
              <a:rPr lang="en" sz="2000" dirty="0" smtClean="0"/>
              <a:t>Poor </a:t>
            </a:r>
            <a:r>
              <a:rPr lang="en" sz="2000" dirty="0"/>
              <a:t>school </a:t>
            </a:r>
            <a:r>
              <a:rPr lang="en" sz="2000" dirty="0" smtClean="0"/>
              <a:t>atten</a:t>
            </a:r>
            <a:r>
              <a:rPr lang="en-US" sz="2000" dirty="0" smtClean="0"/>
              <a:t>-</a:t>
            </a:r>
            <a:r>
              <a:rPr lang="en" sz="2000" dirty="0" smtClean="0"/>
              <a:t>dance </a:t>
            </a:r>
            <a:r>
              <a:rPr lang="en" sz="2000" dirty="0"/>
              <a:t>and poor </a:t>
            </a:r>
            <a:r>
              <a:rPr lang="en" sz="2000" dirty="0" smtClean="0"/>
              <a:t>perform</a:t>
            </a:r>
            <a:r>
              <a:rPr lang="en-US" sz="2000" dirty="0" smtClean="0"/>
              <a:t>-</a:t>
            </a:r>
            <a:r>
              <a:rPr lang="en" sz="2000" dirty="0" smtClean="0"/>
              <a:t>ance </a:t>
            </a:r>
            <a:r>
              <a:rPr lang="en" sz="2000" dirty="0"/>
              <a:t>is associated with reduced future earnings </a:t>
            </a:r>
          </a:p>
          <a:p>
            <a:pPr marL="320040" lvl="0" indent="-320040" rtl="0">
              <a:spcBef>
                <a:spcPts val="1200"/>
              </a:spcBef>
              <a:buClr>
                <a:srgbClr val="FF6600"/>
              </a:buClr>
              <a:buSzPct val="100000"/>
              <a:buFont typeface="Wingdings" charset="2"/>
              <a:buChar char="§"/>
            </a:pPr>
            <a:r>
              <a:rPr lang="en" sz="2000" b="1" dirty="0" smtClean="0"/>
              <a:t>Labor</a:t>
            </a:r>
            <a:r>
              <a:rPr lang="en-US" sz="2000" b="1" dirty="0" smtClean="0"/>
              <a:t/>
            </a:r>
            <a:br>
              <a:rPr lang="en-US" sz="2000" b="1" dirty="0" smtClean="0"/>
            </a:br>
            <a:r>
              <a:rPr lang="en" sz="2000" dirty="0" smtClean="0"/>
              <a:t>Individuals </a:t>
            </a:r>
            <a:r>
              <a:rPr lang="en" sz="2000" dirty="0"/>
              <a:t>cannot work and provide for families </a:t>
            </a:r>
          </a:p>
          <a:p>
            <a:pPr marL="320040" lvl="0" indent="-320040" rtl="0">
              <a:spcBef>
                <a:spcPts val="1200"/>
              </a:spcBef>
              <a:buClr>
                <a:srgbClr val="FF6600"/>
              </a:buClr>
              <a:buSzPct val="100000"/>
              <a:buFont typeface="Wingdings" charset="2"/>
              <a:buChar char="§"/>
            </a:pPr>
            <a:r>
              <a:rPr lang="en" sz="2000" b="1" dirty="0"/>
              <a:t>Economy </a:t>
            </a:r>
            <a:r>
              <a:rPr lang="en-US" sz="2000" b="1" dirty="0" smtClean="0"/>
              <a:t/>
            </a:r>
            <a:br>
              <a:rPr lang="en-US" sz="2000" b="1" dirty="0" smtClean="0"/>
            </a:br>
            <a:r>
              <a:rPr lang="en" sz="2000" dirty="0" smtClean="0"/>
              <a:t>Results </a:t>
            </a:r>
            <a:r>
              <a:rPr lang="en" sz="2000" dirty="0"/>
              <a:t>in losses of tens of </a:t>
            </a:r>
            <a:r>
              <a:rPr lang="en" sz="2000" dirty="0" smtClean="0"/>
              <a:t>billion</a:t>
            </a:r>
            <a:r>
              <a:rPr lang="en-US" sz="2000" smtClean="0"/>
              <a:t>s</a:t>
            </a:r>
            <a:r>
              <a:rPr lang="en" sz="2000" smtClean="0"/>
              <a:t> </a:t>
            </a:r>
            <a:r>
              <a:rPr lang="en" sz="2000" dirty="0"/>
              <a:t>of dollars annually  </a:t>
            </a:r>
          </a:p>
        </p:txBody>
      </p:sp>
      <p:sp>
        <p:nvSpPr>
          <p:cNvPr id="182" name="Shape 182"/>
          <p:cNvSpPr txBox="1"/>
          <p:nvPr/>
        </p:nvSpPr>
        <p:spPr>
          <a:xfrm>
            <a:off x="362975" y="235067"/>
            <a:ext cx="8640000" cy="1327200"/>
          </a:xfrm>
          <a:prstGeom prst="rect">
            <a:avLst/>
          </a:prstGeom>
          <a:noFill/>
          <a:ln>
            <a:noFill/>
          </a:ln>
        </p:spPr>
        <p:txBody>
          <a:bodyPr lIns="91425" tIns="91425" rIns="91425" bIns="91425" anchor="ctr" anchorCtr="0">
            <a:noAutofit/>
          </a:bodyPr>
          <a:lstStyle/>
          <a:p>
            <a:pPr lvl="0" rtl="0">
              <a:spcBef>
                <a:spcPts val="0"/>
              </a:spcBef>
              <a:buNone/>
            </a:pPr>
            <a:r>
              <a:rPr lang="en" sz="2400">
                <a:solidFill>
                  <a:schemeClr val="lt1"/>
                </a:solidFill>
                <a:latin typeface="Arial Black"/>
                <a:ea typeface="Arial Black"/>
                <a:cs typeface="Arial Black"/>
                <a:sym typeface="Arial Black"/>
              </a:rPr>
              <a:t>More Consequences: Education, Labor, Economy  </a:t>
            </a:r>
          </a:p>
          <a:p>
            <a:pPr lvl="0" rtl="0">
              <a:spcBef>
                <a:spcPts val="0"/>
              </a:spcBef>
              <a:buNone/>
            </a:pPr>
            <a:endParaRPr sz="2400"/>
          </a:p>
        </p:txBody>
      </p:sp>
      <p:pic>
        <p:nvPicPr>
          <p:cNvPr id="183" name="Shape 183"/>
          <p:cNvPicPr preferRelativeResize="0"/>
          <p:nvPr/>
        </p:nvPicPr>
        <p:blipFill>
          <a:blip r:embed="rId4">
            <a:alphaModFix/>
          </a:blip>
          <a:stretch>
            <a:fillRect/>
          </a:stretch>
        </p:blipFill>
        <p:spPr>
          <a:xfrm>
            <a:off x="4438401" y="2242014"/>
            <a:ext cx="4705599" cy="3241396"/>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7" name="Shape 112"/>
          <p:cNvSpPr txBox="1">
            <a:spLocks noGrp="1"/>
          </p:cNvSpPr>
          <p:nvPr>
            <p:ph type="title"/>
          </p:nvPr>
        </p:nvSpPr>
        <p:spPr>
          <a:xfrm>
            <a:off x="393025" y="392527"/>
            <a:ext cx="8599569" cy="755702"/>
          </a:xfrm>
          <a:prstGeom prst="rect">
            <a:avLst/>
          </a:prstGeom>
        </p:spPr>
        <p:txBody>
          <a:bodyPr lIns="91425" tIns="91425" rIns="91425" bIns="91425" anchor="t" anchorCtr="0">
            <a:noAutofit/>
          </a:bodyPr>
          <a:lstStyle/>
          <a:p>
            <a:pPr lvl="0">
              <a:spcBef>
                <a:spcPts val="0"/>
              </a:spcBef>
              <a:buNone/>
            </a:pPr>
            <a:r>
              <a:rPr lang="en-US" dirty="0" smtClean="0"/>
              <a:t>Neglect at the Community Level</a:t>
            </a:r>
            <a:endParaRPr lang="en" dirty="0"/>
          </a:p>
        </p:txBody>
      </p:sp>
      <p:sp>
        <p:nvSpPr>
          <p:cNvPr id="191" name="Shape 191"/>
          <p:cNvSpPr txBox="1"/>
          <p:nvPr/>
        </p:nvSpPr>
        <p:spPr>
          <a:xfrm>
            <a:off x="663275" y="6424167"/>
            <a:ext cx="3278700" cy="2504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88" name="Shape 188"/>
          <p:cNvSpPr txBox="1">
            <a:spLocks noGrp="1"/>
          </p:cNvSpPr>
          <p:nvPr>
            <p:ph type="body" idx="1"/>
          </p:nvPr>
        </p:nvSpPr>
        <p:spPr>
          <a:xfrm>
            <a:off x="343584" y="1600381"/>
            <a:ext cx="3510299" cy="5281599"/>
          </a:xfrm>
          <a:prstGeom prst="rect">
            <a:avLst/>
          </a:prstGeom>
        </p:spPr>
        <p:txBody>
          <a:bodyPr lIns="91425" tIns="91425" rIns="91425" bIns="91425" anchor="t" anchorCtr="0">
            <a:noAutofit/>
          </a:bodyPr>
          <a:lstStyle/>
          <a:p>
            <a:pPr marL="114300" marR="0" lvl="0" algn="l" rtl="0">
              <a:lnSpc>
                <a:spcPct val="100000"/>
              </a:lnSpc>
              <a:spcBef>
                <a:spcPts val="1200"/>
              </a:spcBef>
              <a:spcAft>
                <a:spcPts val="0"/>
              </a:spcAft>
              <a:buClr>
                <a:srgbClr val="000000"/>
              </a:buClr>
              <a:buSzPct val="100000"/>
            </a:pPr>
            <a:r>
              <a:rPr lang="en" sz="2000" dirty="0">
                <a:solidFill>
                  <a:srgbClr val="000000"/>
                </a:solidFill>
              </a:rPr>
              <a:t>Leprosy, lymphatic filariasis and leishmaniasis </a:t>
            </a:r>
          </a:p>
          <a:p>
            <a:pPr marL="320040" marR="0" lvl="1" indent="-320040" algn="l" rtl="0">
              <a:lnSpc>
                <a:spcPct val="100000"/>
              </a:lnSpc>
              <a:spcBef>
                <a:spcPts val="600"/>
              </a:spcBef>
              <a:spcAft>
                <a:spcPts val="0"/>
              </a:spcAft>
              <a:buClr>
                <a:srgbClr val="FF6600"/>
              </a:buClr>
              <a:buSzPct val="100000"/>
              <a:buFont typeface="Wingdings" charset="2"/>
              <a:buChar char="§"/>
            </a:pPr>
            <a:r>
              <a:rPr lang="en" sz="2000" dirty="0">
                <a:solidFill>
                  <a:srgbClr val="000000"/>
                </a:solidFill>
              </a:rPr>
              <a:t>Feared</a:t>
            </a:r>
          </a:p>
          <a:p>
            <a:pPr marL="320040" marR="0" lvl="1" indent="-320040" algn="l" rtl="0">
              <a:lnSpc>
                <a:spcPct val="100000"/>
              </a:lnSpc>
              <a:spcBef>
                <a:spcPts val="600"/>
              </a:spcBef>
              <a:spcAft>
                <a:spcPts val="0"/>
              </a:spcAft>
              <a:buClr>
                <a:srgbClr val="FF6600"/>
              </a:buClr>
              <a:buSzPct val="100000"/>
              <a:buFont typeface="Wingdings" charset="2"/>
              <a:buChar char="§"/>
            </a:pPr>
            <a:r>
              <a:rPr lang="en" sz="2000" dirty="0"/>
              <a:t>S</a:t>
            </a:r>
            <a:r>
              <a:rPr lang="en" sz="2000" dirty="0">
                <a:solidFill>
                  <a:srgbClr val="000000"/>
                </a:solidFill>
              </a:rPr>
              <a:t>ource of strong social stigma </a:t>
            </a:r>
          </a:p>
          <a:p>
            <a:pPr marL="320040" marR="0" lvl="1" indent="-320040" algn="l" rtl="0">
              <a:lnSpc>
                <a:spcPct val="100000"/>
              </a:lnSpc>
              <a:spcBef>
                <a:spcPts val="600"/>
              </a:spcBef>
              <a:spcAft>
                <a:spcPts val="0"/>
              </a:spcAft>
              <a:buClr>
                <a:srgbClr val="FF6600"/>
              </a:buClr>
              <a:buSzPct val="100000"/>
              <a:buFont typeface="Wingdings" charset="2"/>
              <a:buChar char="§"/>
            </a:pPr>
            <a:r>
              <a:rPr lang="en" sz="2000" dirty="0"/>
              <a:t>P</a:t>
            </a:r>
            <a:r>
              <a:rPr lang="en" sz="2000" dirty="0">
                <a:solidFill>
                  <a:srgbClr val="000000"/>
                </a:solidFill>
              </a:rPr>
              <a:t>rejudice </a:t>
            </a:r>
          </a:p>
          <a:p>
            <a:pPr marL="320040" marR="0" lvl="1" indent="-320040" algn="l" rtl="0">
              <a:lnSpc>
                <a:spcPct val="100000"/>
              </a:lnSpc>
              <a:spcBef>
                <a:spcPts val="600"/>
              </a:spcBef>
              <a:spcAft>
                <a:spcPts val="0"/>
              </a:spcAft>
              <a:buClr>
                <a:srgbClr val="FF6600"/>
              </a:buClr>
              <a:buSzPct val="100000"/>
              <a:buFont typeface="Wingdings" charset="2"/>
              <a:buChar char="§"/>
            </a:pPr>
            <a:r>
              <a:rPr lang="en" sz="2000" dirty="0"/>
              <a:t>Loss of social support and community care</a:t>
            </a:r>
          </a:p>
          <a:p>
            <a:pPr marL="114300" marR="0" lvl="0" algn="l" rtl="0">
              <a:lnSpc>
                <a:spcPct val="100000"/>
              </a:lnSpc>
              <a:spcBef>
                <a:spcPts val="1200"/>
              </a:spcBef>
              <a:spcAft>
                <a:spcPts val="0"/>
              </a:spcAft>
              <a:buClr>
                <a:srgbClr val="000000"/>
              </a:buClr>
              <a:buSzPct val="100000"/>
            </a:pPr>
            <a:r>
              <a:rPr lang="en" sz="2000" dirty="0">
                <a:solidFill>
                  <a:srgbClr val="000000"/>
                </a:solidFill>
              </a:rPr>
              <a:t>These diseases are often hidden – out of sight, poorly documented and silent.</a:t>
            </a:r>
          </a:p>
        </p:txBody>
      </p:sp>
      <p:pic>
        <p:nvPicPr>
          <p:cNvPr id="8" name="Shape 190"/>
          <p:cNvPicPr preferRelativeResize="0"/>
          <p:nvPr/>
        </p:nvPicPr>
        <p:blipFill rotWithShape="1">
          <a:blip r:embed="rId3">
            <a:alphaModFix/>
          </a:blip>
          <a:srcRect l="17154" t="1977" r="1392" b="11689"/>
          <a:stretch/>
        </p:blipFill>
        <p:spPr>
          <a:xfrm>
            <a:off x="4368008" y="1734550"/>
            <a:ext cx="4561271" cy="371898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1" name="Shape 190"/>
          <p:cNvPicPr preferRelativeResize="0"/>
          <p:nvPr/>
        </p:nvPicPr>
        <p:blipFill rotWithShape="1">
          <a:blip r:embed="rId3">
            <a:alphaModFix/>
          </a:blip>
          <a:srcRect l="17154" t="1977" r="1392" b="11689"/>
          <a:stretch/>
        </p:blipFill>
        <p:spPr>
          <a:xfrm>
            <a:off x="4368008" y="1734550"/>
            <a:ext cx="4561271" cy="3718980"/>
          </a:xfrm>
          <a:prstGeom prst="rect">
            <a:avLst/>
          </a:prstGeom>
          <a:noFill/>
          <a:ln>
            <a:noFill/>
          </a:ln>
        </p:spPr>
      </p:pic>
      <p:sp>
        <p:nvSpPr>
          <p:cNvPr id="196" name="Shape 196"/>
          <p:cNvSpPr txBox="1">
            <a:spLocks noGrp="1"/>
          </p:cNvSpPr>
          <p:nvPr>
            <p:ph type="body" idx="1"/>
          </p:nvPr>
        </p:nvSpPr>
        <p:spPr>
          <a:xfrm>
            <a:off x="411358" y="1560723"/>
            <a:ext cx="3891299" cy="4549600"/>
          </a:xfrm>
          <a:prstGeom prst="rect">
            <a:avLst/>
          </a:prstGeom>
        </p:spPr>
        <p:txBody>
          <a:bodyPr lIns="91425" tIns="91425" rIns="91425" bIns="91425" anchor="t" anchorCtr="0">
            <a:noAutofit/>
          </a:bodyPr>
          <a:lstStyle/>
          <a:p>
            <a:pPr marL="320040" lvl="0" indent="-320040" rtl="0">
              <a:spcBef>
                <a:spcPts val="1200"/>
              </a:spcBef>
              <a:buClr>
                <a:srgbClr val="FF6600"/>
              </a:buClr>
              <a:buFont typeface="Wingdings" charset="2"/>
              <a:buChar char="§"/>
            </a:pPr>
            <a:r>
              <a:rPr lang="en" sz="1600" dirty="0">
                <a:solidFill>
                  <a:srgbClr val="000000"/>
                </a:solidFill>
              </a:rPr>
              <a:t>Hidden below the radar of health services and politicians </a:t>
            </a:r>
          </a:p>
          <a:p>
            <a:pPr marL="685800" lvl="1" indent="-320040" rtl="0">
              <a:spcBef>
                <a:spcPts val="600"/>
              </a:spcBef>
              <a:buClr>
                <a:schemeClr val="accent5">
                  <a:lumMod val="50000"/>
                </a:schemeClr>
              </a:buClr>
              <a:buFont typeface="Wingdings" charset="2"/>
              <a:buChar char="§"/>
            </a:pPr>
            <a:r>
              <a:rPr lang="en" sz="1600" dirty="0"/>
              <a:t>Afflicting</a:t>
            </a:r>
            <a:r>
              <a:rPr lang="en" sz="1600" dirty="0">
                <a:solidFill>
                  <a:srgbClr val="000000"/>
                </a:solidFill>
              </a:rPr>
              <a:t> populations that are often </a:t>
            </a:r>
            <a:r>
              <a:rPr lang="en" sz="1600" dirty="0"/>
              <a:t>marginalized in compound ways (intersectional oppressions) and have l</a:t>
            </a:r>
            <a:r>
              <a:rPr lang="en" sz="1600" dirty="0">
                <a:solidFill>
                  <a:srgbClr val="000000"/>
                </a:solidFill>
              </a:rPr>
              <a:t>ittle political voice</a:t>
            </a:r>
            <a:r>
              <a:rPr lang="en" sz="1600" dirty="0"/>
              <a:t> or </a:t>
            </a:r>
            <a:r>
              <a:rPr lang="en" sz="1600" b="1" dirty="0"/>
              <a:t>agency.</a:t>
            </a:r>
          </a:p>
          <a:p>
            <a:pPr marL="320040" lvl="0" indent="-320040" rtl="0">
              <a:spcBef>
                <a:spcPts val="1200"/>
              </a:spcBef>
              <a:buClr>
                <a:srgbClr val="FF6600"/>
              </a:buClr>
              <a:buFont typeface="Wingdings" charset="2"/>
              <a:buChar char="§"/>
            </a:pPr>
            <a:r>
              <a:rPr lang="en" sz="1600" dirty="0">
                <a:solidFill>
                  <a:srgbClr val="000000"/>
                </a:solidFill>
              </a:rPr>
              <a:t>Frequently causing severe pain and life-long disabilities</a:t>
            </a:r>
          </a:p>
          <a:p>
            <a:pPr marL="685800" lvl="1" indent="-320040" rtl="0">
              <a:spcBef>
                <a:spcPts val="600"/>
              </a:spcBef>
              <a:buClr>
                <a:schemeClr val="accent5">
                  <a:lumMod val="50000"/>
                </a:schemeClr>
              </a:buClr>
              <a:buFont typeface="Wingdings" charset="2"/>
              <a:buChar char="§"/>
            </a:pPr>
            <a:r>
              <a:rPr lang="en" sz="1600" dirty="0"/>
              <a:t>Variable </a:t>
            </a:r>
            <a:r>
              <a:rPr lang="en" sz="1600" b="1" dirty="0"/>
              <a:t>morbidity</a:t>
            </a:r>
            <a:r>
              <a:rPr lang="en" sz="1600" dirty="0"/>
              <a:t> and </a:t>
            </a:r>
            <a:r>
              <a:rPr lang="en" sz="1600" b="1" dirty="0"/>
              <a:t>co-morbidity r</a:t>
            </a:r>
            <a:r>
              <a:rPr lang="en" sz="1600" dirty="0"/>
              <a:t>ates</a:t>
            </a:r>
          </a:p>
          <a:p>
            <a:pPr marL="320040" lvl="0" indent="-320040" rtl="0">
              <a:spcBef>
                <a:spcPts val="1200"/>
              </a:spcBef>
              <a:buClr>
                <a:srgbClr val="FF6600"/>
              </a:buClr>
              <a:buFont typeface="Wingdings" charset="2"/>
              <a:buChar char="§"/>
            </a:pPr>
            <a:r>
              <a:rPr lang="en" sz="1600" b="1" dirty="0"/>
              <a:t>HIV/AIDs, tuberculosis and malaria </a:t>
            </a:r>
          </a:p>
          <a:p>
            <a:pPr marL="685800" lvl="1" indent="-320040" rtl="0">
              <a:spcBef>
                <a:spcPts val="600"/>
              </a:spcBef>
              <a:buClr>
                <a:schemeClr val="accent5">
                  <a:lumMod val="50000"/>
                </a:schemeClr>
              </a:buClr>
              <a:buFont typeface="Wingdings" charset="2"/>
              <a:buChar char="§"/>
            </a:pPr>
            <a:r>
              <a:rPr lang="en" sz="1600" b="1" dirty="0"/>
              <a:t>Considered the “The Big Three” </a:t>
            </a:r>
            <a:r>
              <a:rPr lang="en" sz="1600" dirty="0"/>
              <a:t>tropical  diseases due to their h</a:t>
            </a:r>
            <a:r>
              <a:rPr lang="en" sz="1600" dirty="0">
                <a:solidFill>
                  <a:srgbClr val="000000"/>
                </a:solidFill>
              </a:rPr>
              <a:t>igh mortality </a:t>
            </a:r>
          </a:p>
          <a:p>
            <a:pPr marL="685800" lvl="1" indent="-320040" rtl="0">
              <a:spcBef>
                <a:spcPts val="600"/>
              </a:spcBef>
              <a:buClr>
                <a:schemeClr val="accent5">
                  <a:lumMod val="50000"/>
                </a:schemeClr>
              </a:buClr>
              <a:buFont typeface="Wingdings" charset="2"/>
              <a:buChar char="§"/>
            </a:pPr>
            <a:r>
              <a:rPr lang="en" sz="1600" dirty="0"/>
              <a:t>Health services and biomedical research has mainly focused on the Big Three.</a:t>
            </a:r>
          </a:p>
        </p:txBody>
      </p:sp>
      <p:sp>
        <p:nvSpPr>
          <p:cNvPr id="199" name="Shape 199"/>
          <p:cNvSpPr txBox="1"/>
          <p:nvPr/>
        </p:nvSpPr>
        <p:spPr>
          <a:xfrm>
            <a:off x="3002825" y="5714501"/>
            <a:ext cx="2703900" cy="1293599"/>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9" name="Shape 112"/>
          <p:cNvSpPr txBox="1">
            <a:spLocks/>
          </p:cNvSpPr>
          <p:nvPr/>
        </p:nvSpPr>
        <p:spPr>
          <a:xfrm>
            <a:off x="393025" y="392527"/>
            <a:ext cx="8599569" cy="755702"/>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dirty="0" smtClean="0"/>
              <a:t>Neglect on the National Level</a:t>
            </a:r>
            <a:endParaRPr lang="en"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455701" y="1671909"/>
            <a:ext cx="3981825" cy="4297200"/>
          </a:xfrm>
          <a:prstGeom prst="rect">
            <a:avLst/>
          </a:prstGeom>
        </p:spPr>
        <p:txBody>
          <a:bodyPr lIns="91425" tIns="91425" rIns="91425" bIns="91425" anchor="t" anchorCtr="0">
            <a:noAutofit/>
          </a:bodyPr>
          <a:lstStyle/>
          <a:p>
            <a:pPr marL="320040" lvl="0" indent="-323850" rtl="0">
              <a:spcBef>
                <a:spcPts val="1200"/>
              </a:spcBef>
              <a:buClr>
                <a:srgbClr val="FF6600"/>
              </a:buClr>
              <a:buSzPct val="100000"/>
              <a:buFont typeface="Wingdings" charset="2"/>
              <a:buChar char="§"/>
            </a:pPr>
            <a:r>
              <a:rPr lang="en" sz="1800" dirty="0" smtClean="0">
                <a:solidFill>
                  <a:srgbClr val="000000"/>
                </a:solidFill>
              </a:rPr>
              <a:t>Eurocentric  </a:t>
            </a:r>
            <a:r>
              <a:rPr lang="en" sz="1800" dirty="0">
                <a:solidFill>
                  <a:srgbClr val="000000"/>
                </a:solidFill>
              </a:rPr>
              <a:t>(</a:t>
            </a:r>
            <a:r>
              <a:rPr lang="en" sz="1800" dirty="0" smtClean="0">
                <a:solidFill>
                  <a:srgbClr val="000000"/>
                </a:solidFill>
              </a:rPr>
              <a:t>non</a:t>
            </a:r>
            <a:r>
              <a:rPr lang="en-US" sz="1800" dirty="0" smtClean="0">
                <a:solidFill>
                  <a:srgbClr val="000000"/>
                </a:solidFill>
              </a:rPr>
              <a:t>-</a:t>
            </a:r>
            <a:r>
              <a:rPr lang="en" sz="1800" dirty="0" smtClean="0">
                <a:solidFill>
                  <a:srgbClr val="000000"/>
                </a:solidFill>
              </a:rPr>
              <a:t>tropical </a:t>
            </a:r>
            <a:r>
              <a:rPr lang="en" sz="1800" dirty="0">
                <a:solidFill>
                  <a:srgbClr val="000000"/>
                </a:solidFill>
              </a:rPr>
              <a:t>region) perspective:</a:t>
            </a:r>
          </a:p>
          <a:p>
            <a:pPr marL="594360" lvl="1" indent="-323850" rtl="0">
              <a:spcBef>
                <a:spcPts val="600"/>
              </a:spcBef>
              <a:buClr>
                <a:schemeClr val="accent5">
                  <a:lumMod val="50000"/>
                </a:schemeClr>
              </a:buClr>
              <a:buSzPct val="100000"/>
              <a:buFont typeface="Wingdings" charset="2"/>
              <a:buChar char="§"/>
            </a:pPr>
            <a:r>
              <a:rPr lang="en" sz="1800" dirty="0"/>
              <a:t>NTDs</a:t>
            </a:r>
            <a:r>
              <a:rPr lang="en" sz="1800" dirty="0">
                <a:solidFill>
                  <a:srgbClr val="000000"/>
                </a:solidFill>
              </a:rPr>
              <a:t> do not travel easily </a:t>
            </a:r>
            <a:r>
              <a:rPr lang="en" sz="1800" dirty="0"/>
              <a:t>so do not pose immediate threat</a:t>
            </a:r>
          </a:p>
          <a:p>
            <a:pPr marL="594360" lvl="1" indent="-323850" rtl="0">
              <a:spcBef>
                <a:spcPts val="600"/>
              </a:spcBef>
              <a:buClr>
                <a:schemeClr val="accent5">
                  <a:lumMod val="50000"/>
                </a:schemeClr>
              </a:buClr>
              <a:buSzPct val="100000"/>
              <a:buFont typeface="Wingdings" charset="2"/>
              <a:buChar char="§"/>
            </a:pPr>
            <a:r>
              <a:rPr lang="en" sz="1800" dirty="0">
                <a:solidFill>
                  <a:schemeClr val="dk1"/>
                </a:solidFill>
              </a:rPr>
              <a:t>Rarely affect travellers </a:t>
            </a:r>
          </a:p>
          <a:p>
            <a:pPr marL="594360" lvl="1" indent="-323850" rtl="0">
              <a:spcBef>
                <a:spcPts val="600"/>
              </a:spcBef>
              <a:buClr>
                <a:schemeClr val="accent5">
                  <a:lumMod val="50000"/>
                </a:schemeClr>
              </a:buClr>
              <a:buSzPct val="100000"/>
              <a:buFont typeface="Wingdings" charset="2"/>
              <a:buChar char="§"/>
            </a:pPr>
            <a:r>
              <a:rPr lang="en" sz="1800" dirty="0">
                <a:solidFill>
                  <a:schemeClr val="dk1"/>
                </a:solidFill>
              </a:rPr>
              <a:t>Receive less funding</a:t>
            </a:r>
          </a:p>
          <a:p>
            <a:pPr marL="320040" lvl="0" indent="-323850" rtl="0">
              <a:spcBef>
                <a:spcPts val="1200"/>
              </a:spcBef>
              <a:buClr>
                <a:srgbClr val="FF6600"/>
              </a:buClr>
              <a:buSzPct val="100000"/>
              <a:buFont typeface="Wingdings" charset="2"/>
              <a:buChar char="§"/>
            </a:pPr>
            <a:r>
              <a:rPr lang="en" sz="1800" dirty="0"/>
              <a:t>“Diseases of Poverty” </a:t>
            </a:r>
          </a:p>
          <a:p>
            <a:pPr marL="685800" lvl="1" indent="-323850" rtl="0">
              <a:spcBef>
                <a:spcPts val="600"/>
              </a:spcBef>
              <a:buClr>
                <a:schemeClr val="accent5">
                  <a:lumMod val="50000"/>
                </a:schemeClr>
              </a:buClr>
              <a:buSzPct val="100000"/>
              <a:buFont typeface="Wingdings" charset="2"/>
              <a:buChar char="§"/>
            </a:pPr>
            <a:r>
              <a:rPr lang="en" sz="1800" dirty="0"/>
              <a:t>Because they affect impoverished populations they have received little attention </a:t>
            </a:r>
          </a:p>
          <a:p>
            <a:pPr marL="320040" lvl="0" indent="-323850" rtl="0">
              <a:spcBef>
                <a:spcPts val="1200"/>
              </a:spcBef>
              <a:buClr>
                <a:srgbClr val="FF6600"/>
              </a:buClr>
              <a:buSzPct val="100000"/>
              <a:buFont typeface="Wingdings" charset="2"/>
              <a:buChar char="§"/>
            </a:pPr>
            <a:r>
              <a:rPr lang="en" sz="1800" dirty="0"/>
              <a:t>Why are tropical diseases neglected on a global scale? </a:t>
            </a:r>
          </a:p>
        </p:txBody>
      </p:sp>
      <p:sp>
        <p:nvSpPr>
          <p:cNvPr id="7" name="Shape 112"/>
          <p:cNvSpPr txBox="1">
            <a:spLocks/>
          </p:cNvSpPr>
          <p:nvPr/>
        </p:nvSpPr>
        <p:spPr>
          <a:xfrm>
            <a:off x="393025" y="392527"/>
            <a:ext cx="8805114" cy="755702"/>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3200" dirty="0" smtClean="0"/>
              <a:t>Neglect on the International Level</a:t>
            </a:r>
            <a:endParaRPr lang="en" sz="3200" dirty="0"/>
          </a:p>
        </p:txBody>
      </p:sp>
      <p:pic>
        <p:nvPicPr>
          <p:cNvPr id="8" name="Shape 190"/>
          <p:cNvPicPr preferRelativeResize="0"/>
          <p:nvPr/>
        </p:nvPicPr>
        <p:blipFill rotWithShape="1">
          <a:blip r:embed="rId3">
            <a:alphaModFix/>
          </a:blip>
          <a:srcRect l="17154" t="1977" r="1392" b="11689"/>
          <a:stretch/>
        </p:blipFill>
        <p:spPr>
          <a:xfrm>
            <a:off x="4368008" y="1734550"/>
            <a:ext cx="4561271" cy="371898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0" y="1571879"/>
            <a:ext cx="9144000" cy="609533"/>
          </a:xfrm>
          <a:prstGeom prst="rect">
            <a:avLst/>
          </a:prstGeom>
        </p:spPr>
        <p:txBody>
          <a:bodyPr lIns="91425" tIns="91425" rIns="91425" bIns="91425" anchor="t" anchorCtr="0">
            <a:noAutofit/>
          </a:bodyPr>
          <a:lstStyle/>
          <a:p>
            <a:pPr marL="457200" lvl="0" indent="-419100" algn="ctr" rtl="0">
              <a:spcBef>
                <a:spcPts val="0"/>
              </a:spcBef>
              <a:buSzPct val="100000"/>
            </a:pPr>
            <a:r>
              <a:rPr lang="en" sz="3000" u="sng" dirty="0">
                <a:solidFill>
                  <a:schemeClr val="hlink"/>
                </a:solidFill>
                <a:hlinkClick r:id="rId3"/>
              </a:rPr>
              <a:t>An Interactive Experience </a:t>
            </a:r>
          </a:p>
          <a:p>
            <a:pPr lvl="0" algn="ctr" rtl="0">
              <a:spcBef>
                <a:spcPts val="0"/>
              </a:spcBef>
              <a:buNone/>
            </a:pPr>
            <a:endParaRPr dirty="0"/>
          </a:p>
        </p:txBody>
      </p:sp>
      <p:pic>
        <p:nvPicPr>
          <p:cNvPr id="214" name="Shape 214"/>
          <p:cNvPicPr preferRelativeResize="0"/>
          <p:nvPr/>
        </p:nvPicPr>
        <p:blipFill rotWithShape="1">
          <a:blip r:embed="rId4">
            <a:alphaModFix/>
          </a:blip>
          <a:srcRect l="4651" t="15523" r="5380" b="3029"/>
          <a:stretch/>
        </p:blipFill>
        <p:spPr>
          <a:xfrm>
            <a:off x="1683970" y="2375990"/>
            <a:ext cx="5776060" cy="3601394"/>
          </a:xfrm>
          <a:prstGeom prst="rect">
            <a:avLst/>
          </a:prstGeom>
          <a:noFill/>
          <a:ln>
            <a:noFill/>
          </a:ln>
        </p:spPr>
      </p:pic>
      <p:sp>
        <p:nvSpPr>
          <p:cNvPr id="215" name="Shape 215"/>
          <p:cNvSpPr txBox="1"/>
          <p:nvPr/>
        </p:nvSpPr>
        <p:spPr>
          <a:xfrm>
            <a:off x="824250" y="6306801"/>
            <a:ext cx="7208400" cy="11211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12"/>
          <p:cNvSpPr txBox="1">
            <a:spLocks/>
          </p:cNvSpPr>
          <p:nvPr/>
        </p:nvSpPr>
        <p:spPr>
          <a:xfrm>
            <a:off x="393026" y="304435"/>
            <a:ext cx="8357320" cy="755702"/>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spc="-70" dirty="0" smtClean="0"/>
              <a:t>Neglected Tropical Diseases</a:t>
            </a:r>
            <a:endParaRPr lang="en" sz="4200" spc="-7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body" idx="1"/>
          </p:nvPr>
        </p:nvSpPr>
        <p:spPr>
          <a:xfrm>
            <a:off x="457200" y="1570732"/>
            <a:ext cx="8391300" cy="5498311"/>
          </a:xfrm>
          <a:prstGeom prst="rect">
            <a:avLst/>
          </a:prstGeom>
        </p:spPr>
        <p:txBody>
          <a:bodyPr lIns="91425" tIns="91425" rIns="91425" bIns="91425" anchor="t" anchorCtr="0">
            <a:noAutofit/>
          </a:bodyPr>
          <a:lstStyle/>
          <a:p>
            <a:pPr lvl="0" indent="-457200" rtl="0">
              <a:lnSpc>
                <a:spcPct val="100000"/>
              </a:lnSpc>
              <a:spcBef>
                <a:spcPts val="800"/>
              </a:spcBef>
              <a:buSzPct val="100000"/>
            </a:pPr>
            <a:r>
              <a:rPr lang="en" sz="1000" dirty="0">
                <a:solidFill>
                  <a:srgbClr val="000000"/>
                </a:solidFill>
              </a:rPr>
              <a:t>Aagaard-Hansen, Jens and Claire Lise Chaignat. “Neglected tropical diseases: equity and social determinants.” Web.   </a:t>
            </a:r>
            <a:r>
              <a:rPr lang="en" sz="1000" u="sng" dirty="0">
                <a:solidFill>
                  <a:srgbClr val="000000"/>
                </a:solidFill>
                <a:hlinkClick r:id="rId3"/>
              </a:rPr>
              <a:t>http://www.who.int/neglected_diseases/Social_determinants_NTD.pdf</a:t>
            </a:r>
            <a:r>
              <a:rPr lang="en" sz="1000" dirty="0">
                <a:solidFill>
                  <a:srgbClr val="000000"/>
                </a:solidFill>
              </a:rPr>
              <a:t> </a:t>
            </a:r>
            <a:endParaRPr lang="en-US" sz="1000" dirty="0" smtClean="0">
              <a:solidFill>
                <a:srgbClr val="000000"/>
              </a:solidFill>
            </a:endParaRPr>
          </a:p>
          <a:p>
            <a:pPr lvl="0" indent="-457200" rtl="0">
              <a:lnSpc>
                <a:spcPct val="100000"/>
              </a:lnSpc>
              <a:spcBef>
                <a:spcPts val="800"/>
              </a:spcBef>
              <a:buSzPct val="100000"/>
            </a:pPr>
            <a:r>
              <a:rPr lang="en" sz="1000" dirty="0" smtClean="0">
                <a:solidFill>
                  <a:srgbClr val="000000"/>
                </a:solidFill>
              </a:rPr>
              <a:t>Alsan</a:t>
            </a:r>
            <a:r>
              <a:rPr lang="en" sz="1000" dirty="0">
                <a:solidFill>
                  <a:srgbClr val="000000"/>
                </a:solidFill>
              </a:rPr>
              <a:t>, Marcella M. “Poverty, Global Health and Infectious Disease: Lessons from Haiti and Rwanda.” </a:t>
            </a:r>
            <a:r>
              <a:rPr lang="en" sz="1000" i="1" dirty="0">
                <a:solidFill>
                  <a:srgbClr val="000000"/>
                </a:solidFill>
              </a:rPr>
              <a:t>Infectious Disease Clinics of North America. </a:t>
            </a:r>
            <a:r>
              <a:rPr lang="en" sz="1000" dirty="0">
                <a:solidFill>
                  <a:srgbClr val="000000"/>
                </a:solidFill>
              </a:rPr>
              <a:t>(2011)611-622 </a:t>
            </a:r>
            <a:r>
              <a:rPr lang="en" sz="1000" u="sng" dirty="0">
                <a:solidFill>
                  <a:srgbClr val="000000"/>
                </a:solidFill>
                <a:hlinkClick r:id="rId4"/>
              </a:rPr>
              <a:t>http://www.ncbi.nlm.nih.gov/pmc/articles/PMC3168775</a:t>
            </a:r>
            <a:r>
              <a:rPr lang="en" sz="1000" u="sng" dirty="0" smtClean="0">
                <a:solidFill>
                  <a:srgbClr val="000000"/>
                </a:solidFill>
                <a:hlinkClick r:id="rId4"/>
              </a:rPr>
              <a:t>/</a:t>
            </a:r>
            <a:endParaRPr lang="en-US" sz="1000" u="sng" dirty="0" smtClean="0">
              <a:solidFill>
                <a:srgbClr val="000000"/>
              </a:solidFill>
            </a:endParaRPr>
          </a:p>
          <a:p>
            <a:pPr lvl="0" indent="-457200" rtl="0">
              <a:lnSpc>
                <a:spcPct val="100000"/>
              </a:lnSpc>
              <a:spcBef>
                <a:spcPts val="800"/>
              </a:spcBef>
              <a:buSzPct val="100000"/>
            </a:pPr>
            <a:r>
              <a:rPr lang="en" sz="1000" dirty="0" smtClean="0">
                <a:solidFill>
                  <a:srgbClr val="000000"/>
                </a:solidFill>
              </a:rPr>
              <a:t>“</a:t>
            </a:r>
            <a:r>
              <a:rPr lang="en" sz="1000" dirty="0">
                <a:solidFill>
                  <a:srgbClr val="000000"/>
                </a:solidFill>
              </a:rPr>
              <a:t>Epidemiology.” </a:t>
            </a:r>
            <a:r>
              <a:rPr lang="en" sz="1000" i="1" dirty="0">
                <a:solidFill>
                  <a:srgbClr val="000000"/>
                </a:solidFill>
              </a:rPr>
              <a:t>Wikipedia</a:t>
            </a:r>
            <a:r>
              <a:rPr lang="en" sz="1000" dirty="0">
                <a:solidFill>
                  <a:srgbClr val="000000"/>
                </a:solidFill>
              </a:rPr>
              <a:t>. Web. </a:t>
            </a:r>
            <a:r>
              <a:rPr lang="en" sz="1000" u="sng" dirty="0">
                <a:solidFill>
                  <a:srgbClr val="000000"/>
                </a:solidFill>
                <a:hlinkClick r:id="rId5"/>
              </a:rPr>
              <a:t>https://en.wikipedia.org/wiki/Epidemiology</a:t>
            </a:r>
          </a:p>
          <a:p>
            <a:pPr lvl="0" indent="-457200" rtl="0">
              <a:spcBef>
                <a:spcPts val="800"/>
              </a:spcBef>
              <a:buClr>
                <a:schemeClr val="dk1"/>
              </a:buClr>
              <a:buSzPct val="100000"/>
            </a:pPr>
            <a:r>
              <a:rPr lang="en" sz="1000" dirty="0"/>
              <a:t>Hotez, Peter J. “Empowering Women and Improving Female Repoductive Health Through Control of Neglected Tropical Diseases” </a:t>
            </a:r>
            <a:r>
              <a:rPr lang="en" sz="1000" i="1" dirty="0"/>
              <a:t>Plos Neglected Tropical Diseases</a:t>
            </a:r>
            <a:r>
              <a:rPr lang="en" sz="1000" dirty="0"/>
              <a:t>. 24 Nov. 2009. Web. </a:t>
            </a:r>
            <a:r>
              <a:rPr lang="en" sz="1000" u="sng" dirty="0">
                <a:hlinkClick r:id="rId6"/>
              </a:rPr>
              <a:t>http://journals.plos.org/plosntds/article?id=10.1371/journal.pntd.0000559</a:t>
            </a:r>
          </a:p>
          <a:p>
            <a:pPr lvl="0" indent="-457200" rtl="0">
              <a:lnSpc>
                <a:spcPct val="100000"/>
              </a:lnSpc>
              <a:spcBef>
                <a:spcPts val="800"/>
              </a:spcBef>
              <a:buSzPct val="100000"/>
            </a:pPr>
            <a:r>
              <a:rPr lang="en" sz="1000" dirty="0">
                <a:solidFill>
                  <a:srgbClr val="000000"/>
                </a:solidFill>
              </a:rPr>
              <a:t>“Neglected Tropical Diseases.” </a:t>
            </a:r>
            <a:r>
              <a:rPr lang="en" sz="1000" i="1" dirty="0">
                <a:solidFill>
                  <a:srgbClr val="000000"/>
                </a:solidFill>
              </a:rPr>
              <a:t>National Institute of Allergy and Infectious Diseases (NIH). </a:t>
            </a:r>
            <a:r>
              <a:rPr lang="en" sz="1000" dirty="0">
                <a:solidFill>
                  <a:srgbClr val="000000"/>
                </a:solidFill>
              </a:rPr>
              <a:t>Web. 6 May. </a:t>
            </a:r>
            <a:r>
              <a:rPr lang="en" sz="1000" dirty="0" smtClean="0">
                <a:solidFill>
                  <a:srgbClr val="000000"/>
                </a:solidFill>
              </a:rPr>
              <a:t>2015</a:t>
            </a:r>
            <a:r>
              <a:rPr lang="en-US" sz="1000" dirty="0" smtClean="0">
                <a:solidFill>
                  <a:srgbClr val="000000"/>
                </a:solidFill>
              </a:rPr>
              <a:t>.</a:t>
            </a:r>
            <a:r>
              <a:rPr lang="en" sz="1000" dirty="0" smtClean="0">
                <a:solidFill>
                  <a:srgbClr val="000000"/>
                </a:solidFill>
              </a:rPr>
              <a:t> </a:t>
            </a:r>
            <a:r>
              <a:rPr lang="en" sz="1000" u="sng" dirty="0">
                <a:solidFill>
                  <a:srgbClr val="000000"/>
                </a:solidFill>
                <a:hlinkClick r:id="rId7"/>
              </a:rPr>
              <a:t>http://www.niaid.nih.gov/topics/tropicaldiseases/pages/default.aspx</a:t>
            </a:r>
          </a:p>
          <a:p>
            <a:pPr lvl="0" indent="-457200" rtl="0">
              <a:lnSpc>
                <a:spcPct val="100000"/>
              </a:lnSpc>
              <a:spcBef>
                <a:spcPts val="800"/>
              </a:spcBef>
              <a:buSzPct val="100000"/>
            </a:pPr>
            <a:r>
              <a:rPr lang="en" sz="1000" dirty="0">
                <a:solidFill>
                  <a:srgbClr val="000000"/>
                </a:solidFill>
              </a:rPr>
              <a:t>“Neglected Tropical Diseases.” </a:t>
            </a:r>
            <a:r>
              <a:rPr lang="en" sz="1000" i="1" dirty="0">
                <a:solidFill>
                  <a:srgbClr val="000000"/>
                </a:solidFill>
              </a:rPr>
              <a:t>World Health Organization. </a:t>
            </a:r>
            <a:r>
              <a:rPr lang="en" sz="1000" dirty="0">
                <a:solidFill>
                  <a:srgbClr val="000000"/>
                </a:solidFill>
              </a:rPr>
              <a:t>Web. </a:t>
            </a:r>
            <a:r>
              <a:rPr lang="en" sz="1000" u="sng" dirty="0">
                <a:solidFill>
                  <a:srgbClr val="000000"/>
                </a:solidFill>
                <a:hlinkClick r:id="rId8"/>
              </a:rPr>
              <a:t>http://www.who.int/neglected_diseases/diseases/en/</a:t>
            </a:r>
          </a:p>
          <a:p>
            <a:pPr lvl="0" indent="-457200" rtl="0">
              <a:lnSpc>
                <a:spcPct val="100000"/>
              </a:lnSpc>
              <a:spcBef>
                <a:spcPts val="800"/>
              </a:spcBef>
              <a:buSzPct val="100000"/>
            </a:pPr>
            <a:r>
              <a:rPr lang="en" sz="1000" dirty="0">
                <a:solidFill>
                  <a:srgbClr val="000000"/>
                </a:solidFill>
              </a:rPr>
              <a:t>Pidwirny, Michael. “Tropical Moist Climates-- A Climate Type.” </a:t>
            </a:r>
            <a:r>
              <a:rPr lang="en" sz="1000" i="1" dirty="0">
                <a:solidFill>
                  <a:srgbClr val="000000"/>
                </a:solidFill>
              </a:rPr>
              <a:t>The Encyclopedia of Earth</a:t>
            </a:r>
            <a:r>
              <a:rPr lang="en" sz="1000" dirty="0">
                <a:solidFill>
                  <a:srgbClr val="000000"/>
                </a:solidFill>
              </a:rPr>
              <a:t>. Web. 12 Jan. 2011. </a:t>
            </a:r>
            <a:r>
              <a:rPr lang="en" sz="1000" u="sng" dirty="0">
                <a:solidFill>
                  <a:srgbClr val="000000"/>
                </a:solidFill>
                <a:hlinkClick r:id="rId9"/>
              </a:rPr>
              <a:t>http://</a:t>
            </a:r>
            <a:r>
              <a:rPr lang="en" sz="1000" u="sng" dirty="0" smtClean="0">
                <a:solidFill>
                  <a:srgbClr val="000000"/>
                </a:solidFill>
                <a:hlinkClick r:id="rId9"/>
              </a:rPr>
              <a:t>www.eoearth.org/view/article/162264/</a:t>
            </a:r>
            <a:endParaRPr lang="en-US" sz="1000" u="sng" dirty="0">
              <a:solidFill>
                <a:srgbClr val="000000"/>
              </a:solidFill>
            </a:endParaRPr>
          </a:p>
          <a:p>
            <a:pPr lvl="0" indent="-457200" rtl="0">
              <a:lnSpc>
                <a:spcPct val="100000"/>
              </a:lnSpc>
              <a:spcBef>
                <a:spcPts val="800"/>
              </a:spcBef>
              <a:buSzPct val="100000"/>
            </a:pPr>
            <a:r>
              <a:rPr lang="en" sz="1000" dirty="0" smtClean="0">
                <a:solidFill>
                  <a:srgbClr val="000000"/>
                </a:solidFill>
              </a:rPr>
              <a:t>Norris</a:t>
            </a:r>
            <a:r>
              <a:rPr lang="en" sz="1000" dirty="0">
                <a:solidFill>
                  <a:srgbClr val="000000"/>
                </a:solidFill>
              </a:rPr>
              <a:t>, Jeremiah. “Social and Economic Impact Review on Neglected Tropical Diseases.” Hudson Institute’s Center for Science in Public Policy. Nov. </a:t>
            </a:r>
            <a:r>
              <a:rPr lang="en" sz="1000" dirty="0" smtClean="0">
                <a:solidFill>
                  <a:srgbClr val="000000"/>
                </a:solidFill>
              </a:rPr>
              <a:t>201</a:t>
            </a:r>
            <a:r>
              <a:rPr lang="en-US" sz="1000" dirty="0" smtClean="0">
                <a:solidFill>
                  <a:srgbClr val="000000"/>
                </a:solidFill>
              </a:rPr>
              <a:t>2. </a:t>
            </a:r>
            <a:r>
              <a:rPr lang="en-US" sz="1000" u="sng" dirty="0" smtClean="0">
                <a:solidFill>
                  <a:srgbClr val="000000"/>
                </a:solidFill>
                <a:hlinkClick r:id="rId10"/>
              </a:rPr>
              <a:t>ht</a:t>
            </a:r>
            <a:r>
              <a:rPr lang="en" sz="1000" u="sng" dirty="0" smtClean="0">
                <a:solidFill>
                  <a:srgbClr val="000000"/>
                </a:solidFill>
                <a:hlinkClick r:id="rId10"/>
              </a:rPr>
              <a:t>tp</a:t>
            </a:r>
            <a:r>
              <a:rPr lang="en" sz="1000" u="sng" dirty="0">
                <a:solidFill>
                  <a:srgbClr val="000000"/>
                </a:solidFill>
                <a:hlinkClick r:id="rId10"/>
              </a:rPr>
              <a:t>://</a:t>
            </a:r>
            <a:r>
              <a:rPr lang="en" sz="1000" u="sng" dirty="0" smtClean="0">
                <a:solidFill>
                  <a:srgbClr val="000000"/>
                </a:solidFill>
                <a:hlinkClick r:id="rId10"/>
              </a:rPr>
              <a:t>www.globalnetwork.org/sites/default/files/Social%20and%20Economic%20Impact%20Review%20on%20Neglected%20Tropical%20Diseases%20Hudson%20Institute%20and%20Sabin%20Institute%20November%202012_1.pdf</a:t>
            </a:r>
            <a:endParaRPr lang="en-US" sz="1000" u="sng" dirty="0" smtClean="0">
              <a:solidFill>
                <a:srgbClr val="000000"/>
              </a:solidFill>
            </a:endParaRPr>
          </a:p>
          <a:p>
            <a:pPr lvl="0" indent="-457200" rtl="0">
              <a:lnSpc>
                <a:spcPct val="100000"/>
              </a:lnSpc>
              <a:spcBef>
                <a:spcPts val="800"/>
              </a:spcBef>
              <a:buSzPct val="100000"/>
            </a:pPr>
            <a:r>
              <a:rPr lang="en" sz="1000" dirty="0" smtClean="0">
                <a:solidFill>
                  <a:srgbClr val="000000"/>
                </a:solidFill>
              </a:rPr>
              <a:t>Skolnik</a:t>
            </a:r>
            <a:r>
              <a:rPr lang="en" sz="1000" dirty="0">
                <a:solidFill>
                  <a:srgbClr val="000000"/>
                </a:solidFill>
              </a:rPr>
              <a:t>, Richard and Ambareen Ahmed. “Ending the neglect of neglected tropical diseases.” </a:t>
            </a:r>
            <a:r>
              <a:rPr lang="en" sz="1000" i="1" dirty="0">
                <a:solidFill>
                  <a:srgbClr val="000000"/>
                </a:solidFill>
              </a:rPr>
              <a:t>Population Reference Bureau.</a:t>
            </a:r>
            <a:r>
              <a:rPr lang="en" sz="1000" dirty="0">
                <a:solidFill>
                  <a:srgbClr val="000000"/>
                </a:solidFill>
              </a:rPr>
              <a:t> Web. Feb. 2010. </a:t>
            </a:r>
            <a:r>
              <a:rPr lang="en" sz="1000" u="sng" dirty="0">
                <a:solidFill>
                  <a:srgbClr val="000000"/>
                </a:solidFill>
                <a:hlinkClick r:id="rId11"/>
              </a:rPr>
              <a:t>http://www.prb.org/pdf10/neglectedtropicaldiseases.pdf</a:t>
            </a:r>
          </a:p>
          <a:p>
            <a:pPr marR="190500" lvl="0" indent="-457200" rtl="0">
              <a:lnSpc>
                <a:spcPct val="100000"/>
              </a:lnSpc>
              <a:spcBef>
                <a:spcPts val="800"/>
              </a:spcBef>
              <a:buSzPct val="100000"/>
            </a:pPr>
            <a:r>
              <a:rPr lang="en" sz="1000" dirty="0">
                <a:solidFill>
                  <a:srgbClr val="000000"/>
                </a:solidFill>
              </a:rPr>
              <a:t>“The US Government and Global Neglected Tropical Diseases.” </a:t>
            </a:r>
            <a:r>
              <a:rPr lang="en" sz="1000" i="1" dirty="0">
                <a:solidFill>
                  <a:srgbClr val="000000"/>
                </a:solidFill>
              </a:rPr>
              <a:t>The Henry J. Kaiser Family Foundation</a:t>
            </a:r>
            <a:r>
              <a:rPr lang="en" sz="1000" dirty="0">
                <a:solidFill>
                  <a:srgbClr val="000000"/>
                </a:solidFill>
              </a:rPr>
              <a:t>. Web. 23 April. 2015 </a:t>
            </a:r>
            <a:r>
              <a:rPr lang="en" sz="1000" u="sng" dirty="0">
                <a:solidFill>
                  <a:srgbClr val="000000"/>
                </a:solidFill>
                <a:hlinkClick r:id="rId12"/>
              </a:rPr>
              <a:t>http://kff.org/global-health-policy/fact-sheet/the-u-s-government-and-global-neglected-tropical-diseases</a:t>
            </a:r>
            <a:r>
              <a:rPr lang="en" sz="1000" u="sng" dirty="0" smtClean="0">
                <a:solidFill>
                  <a:srgbClr val="000000"/>
                </a:solidFill>
                <a:hlinkClick r:id="rId12"/>
              </a:rPr>
              <a:t>/</a:t>
            </a:r>
            <a:endParaRPr lang="en-US" sz="1000" u="sng" dirty="0" smtClean="0">
              <a:solidFill>
                <a:srgbClr val="000000"/>
              </a:solidFill>
            </a:endParaRPr>
          </a:p>
          <a:p>
            <a:pPr marR="190500" lvl="0" indent="-457200" rtl="0">
              <a:lnSpc>
                <a:spcPct val="100000"/>
              </a:lnSpc>
              <a:spcBef>
                <a:spcPts val="800"/>
              </a:spcBef>
              <a:buSzPct val="100000"/>
            </a:pPr>
            <a:r>
              <a:rPr lang="en" sz="1000" dirty="0" smtClean="0"/>
              <a:t>“</a:t>
            </a:r>
            <a:r>
              <a:rPr lang="en" sz="1000" dirty="0"/>
              <a:t>WHO Reinvigorates Role to Fight ‘Big Three’ Diseases” World Health Organization. 1 March. 2005. Web, </a:t>
            </a:r>
            <a:r>
              <a:rPr lang="en" sz="1000" u="sng" dirty="0">
                <a:hlinkClick r:id="rId13"/>
              </a:rPr>
              <a:t>http://www.who.int/bulletin/volumes/83/3/interview0305/en/</a:t>
            </a:r>
            <a:r>
              <a:rPr lang="en" sz="1000" dirty="0"/>
              <a:t> </a:t>
            </a:r>
          </a:p>
          <a:p>
            <a:pPr marR="190500" lvl="0" indent="-457200" rtl="0">
              <a:lnSpc>
                <a:spcPct val="100000"/>
              </a:lnSpc>
              <a:spcBef>
                <a:spcPts val="800"/>
              </a:spcBef>
              <a:buSzPct val="100000"/>
            </a:pPr>
            <a:r>
              <a:rPr lang="en" sz="1000" dirty="0">
                <a:solidFill>
                  <a:srgbClr val="000000"/>
                </a:solidFill>
              </a:rPr>
              <a:t>“Why are some tropical diseases called ‘neglected.” </a:t>
            </a:r>
            <a:r>
              <a:rPr lang="en" sz="1000" i="1" dirty="0">
                <a:solidFill>
                  <a:srgbClr val="000000"/>
                </a:solidFill>
              </a:rPr>
              <a:t>World Health Organization.</a:t>
            </a:r>
            <a:r>
              <a:rPr lang="en" sz="1000" dirty="0">
                <a:solidFill>
                  <a:srgbClr val="000000"/>
                </a:solidFill>
              </a:rPr>
              <a:t> Web. </a:t>
            </a:r>
            <a:r>
              <a:rPr lang="en" sz="1000" u="sng" dirty="0">
                <a:solidFill>
                  <a:srgbClr val="000000"/>
                </a:solidFill>
                <a:hlinkClick r:id="rId14"/>
              </a:rPr>
              <a:t>http://www.who.int/features/qa/58/en/</a:t>
            </a:r>
            <a:r>
              <a:rPr lang="en" sz="1000" dirty="0">
                <a:solidFill>
                  <a:srgbClr val="000000"/>
                </a:solidFill>
              </a:rPr>
              <a:t> </a:t>
            </a:r>
          </a:p>
          <a:p>
            <a:pPr lvl="0" indent="-457200" rtl="0">
              <a:spcBef>
                <a:spcPts val="800"/>
              </a:spcBef>
              <a:buNone/>
            </a:pPr>
            <a:endParaRPr sz="1000" dirty="0">
              <a:solidFill>
                <a:srgbClr val="000000"/>
              </a:solidFill>
            </a:endParaRPr>
          </a:p>
          <a:p>
            <a:pPr lvl="0" indent="-457200" rtl="0">
              <a:spcBef>
                <a:spcPts val="800"/>
              </a:spcBef>
              <a:buNone/>
            </a:pPr>
            <a:endParaRPr sz="1000" dirty="0"/>
          </a:p>
          <a:p>
            <a:pPr lvl="0" indent="-457200" rtl="0">
              <a:spcBef>
                <a:spcPts val="800"/>
              </a:spcBef>
              <a:buNone/>
            </a:pPr>
            <a:endParaRPr sz="1000" dirty="0"/>
          </a:p>
          <a:p>
            <a:pPr lvl="0" indent="-457200" rtl="0">
              <a:spcBef>
                <a:spcPts val="800"/>
              </a:spcBef>
              <a:buNone/>
            </a:pPr>
            <a:endParaRPr sz="1000" dirty="0"/>
          </a:p>
          <a:p>
            <a:pPr lvl="0" indent="-457200" rtl="0">
              <a:spcBef>
                <a:spcPts val="800"/>
              </a:spcBef>
              <a:buNone/>
            </a:pPr>
            <a:endParaRPr sz="1000" dirty="0"/>
          </a:p>
        </p:txBody>
      </p:sp>
      <p:sp>
        <p:nvSpPr>
          <p:cNvPr id="5" name="Shape 112"/>
          <p:cNvSpPr txBox="1">
            <a:spLocks noGrp="1"/>
          </p:cNvSpPr>
          <p:nvPr>
            <p:ph type="title"/>
          </p:nvPr>
        </p:nvSpPr>
        <p:spPr>
          <a:xfrm>
            <a:off x="393025" y="305838"/>
            <a:ext cx="7481455" cy="914399"/>
          </a:xfrm>
          <a:prstGeom prst="rect">
            <a:avLst/>
          </a:prstGeom>
        </p:spPr>
        <p:txBody>
          <a:bodyPr lIns="91425" tIns="91425" rIns="91425" bIns="91425" anchor="t" anchorCtr="0">
            <a:noAutofit/>
          </a:bodyPr>
          <a:lstStyle/>
          <a:p>
            <a:pPr lvl="0">
              <a:spcBef>
                <a:spcPts val="0"/>
              </a:spcBef>
              <a:buNone/>
            </a:pPr>
            <a:r>
              <a:rPr lang="en-US" sz="4200" dirty="0" smtClean="0"/>
              <a:t>References</a:t>
            </a:r>
            <a:endParaRPr lang="en" sz="42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393025" y="1616516"/>
            <a:ext cx="8356500" cy="4940800"/>
          </a:xfrm>
          <a:prstGeom prst="rect">
            <a:avLst/>
          </a:prstGeom>
        </p:spPr>
        <p:txBody>
          <a:bodyPr lIns="91425" tIns="91425" rIns="91425" bIns="91425" anchor="t" anchorCtr="0">
            <a:noAutofit/>
          </a:bodyPr>
          <a:lstStyle/>
          <a:p>
            <a:pPr lvl="0" rtl="0">
              <a:lnSpc>
                <a:spcPct val="125000"/>
              </a:lnSpc>
              <a:spcBef>
                <a:spcPts val="400"/>
              </a:spcBef>
              <a:buNone/>
            </a:pPr>
            <a:r>
              <a:rPr lang="en" sz="2000" b="1" dirty="0"/>
              <a:t>“The study of the distribution and determinants of health-related states or events in specified populations, and the application of this study to the control of health problems.” </a:t>
            </a:r>
            <a:r>
              <a:rPr lang="en-US" sz="1600" dirty="0" smtClean="0"/>
              <a:t>—</a:t>
            </a:r>
            <a:r>
              <a:rPr lang="en" sz="1600" dirty="0" smtClean="0"/>
              <a:t>Columbia </a:t>
            </a:r>
            <a:r>
              <a:rPr lang="en" sz="1600" dirty="0"/>
              <a:t>University</a:t>
            </a:r>
          </a:p>
          <a:p>
            <a:pPr lvl="0" rtl="0">
              <a:lnSpc>
                <a:spcPct val="125000"/>
              </a:lnSpc>
              <a:spcBef>
                <a:spcPts val="400"/>
              </a:spcBef>
              <a:buNone/>
            </a:pPr>
            <a:endParaRPr sz="1800" dirty="0"/>
          </a:p>
          <a:p>
            <a:pPr lvl="0" rtl="0">
              <a:lnSpc>
                <a:spcPct val="125000"/>
              </a:lnSpc>
              <a:spcBef>
                <a:spcPts val="400"/>
              </a:spcBef>
              <a:buNone/>
            </a:pPr>
            <a:r>
              <a:rPr lang="en" sz="2000" b="1" dirty="0"/>
              <a:t>“The major factors that brought health to mankind were </a:t>
            </a:r>
            <a:r>
              <a:rPr lang="en" sz="2000" b="1" dirty="0">
                <a:latin typeface="Arial Black"/>
                <a:cs typeface="Arial Black"/>
              </a:rPr>
              <a:t>epidemiology</a:t>
            </a:r>
            <a:r>
              <a:rPr lang="en" sz="2000" b="1" dirty="0"/>
              <a:t>, sanitation, vaccination, refrigeration, and screen windows</a:t>
            </a:r>
            <a:r>
              <a:rPr lang="en" sz="2000" b="1" dirty="0" smtClean="0"/>
              <a:t>.”</a:t>
            </a:r>
            <a:r>
              <a:rPr lang="en-US" sz="2000" b="1" dirty="0" smtClean="0"/>
              <a:t> </a:t>
            </a:r>
            <a:r>
              <a:rPr lang="en-US" sz="1600" dirty="0" smtClean="0"/>
              <a:t>—</a:t>
            </a:r>
            <a:r>
              <a:rPr lang="en" sz="1600" dirty="0" smtClean="0"/>
              <a:t>Former </a:t>
            </a:r>
            <a:r>
              <a:rPr lang="en" sz="1600" dirty="0"/>
              <a:t>Colorado Governor Richard Lamm at the NIH”</a:t>
            </a:r>
          </a:p>
          <a:p>
            <a:pPr lvl="0" algn="just" rtl="0">
              <a:lnSpc>
                <a:spcPct val="125000"/>
              </a:lnSpc>
              <a:spcBef>
                <a:spcPts val="400"/>
              </a:spcBef>
              <a:buNone/>
            </a:pPr>
            <a:endParaRPr sz="1800" dirty="0"/>
          </a:p>
          <a:p>
            <a:pPr lvl="0" algn="just" rtl="0">
              <a:lnSpc>
                <a:spcPct val="125000"/>
              </a:lnSpc>
              <a:spcBef>
                <a:spcPts val="400"/>
              </a:spcBef>
              <a:buNone/>
            </a:pPr>
            <a:r>
              <a:rPr lang="en" sz="2000" b="1" dirty="0"/>
              <a:t>“Health and disease are the good and bad effects of where you are in the hierarchy, mediated by the effects of chronic stress.”</a:t>
            </a:r>
          </a:p>
          <a:p>
            <a:pPr lvl="0" algn="just" rtl="0">
              <a:lnSpc>
                <a:spcPct val="125000"/>
              </a:lnSpc>
              <a:spcBef>
                <a:spcPts val="400"/>
              </a:spcBef>
              <a:buNone/>
            </a:pPr>
            <a:r>
              <a:rPr lang="en-US" sz="1600" dirty="0" smtClean="0"/>
              <a:t>—</a:t>
            </a:r>
            <a:r>
              <a:rPr lang="en" sz="1600" dirty="0" smtClean="0"/>
              <a:t>Michael </a:t>
            </a:r>
            <a:r>
              <a:rPr lang="en" sz="1600" dirty="0"/>
              <a:t>Marmot speaking in an interview with the Public Broadcasting Service in the US</a:t>
            </a:r>
          </a:p>
          <a:p>
            <a:pPr lvl="0" algn="just" rtl="0">
              <a:lnSpc>
                <a:spcPct val="125000"/>
              </a:lnSpc>
              <a:spcBef>
                <a:spcPts val="400"/>
              </a:spcBef>
              <a:buNone/>
            </a:pPr>
            <a:endParaRPr sz="1800" dirty="0">
              <a:latin typeface="Georgia"/>
              <a:ea typeface="Georgia"/>
              <a:cs typeface="Georgia"/>
              <a:sym typeface="Georgia"/>
            </a:endParaRPr>
          </a:p>
        </p:txBody>
      </p:sp>
      <p:sp>
        <p:nvSpPr>
          <p:cNvPr id="112" name="Shape 112"/>
          <p:cNvSpPr txBox="1">
            <a:spLocks noGrp="1"/>
          </p:cNvSpPr>
          <p:nvPr>
            <p:ph type="title"/>
          </p:nvPr>
        </p:nvSpPr>
        <p:spPr>
          <a:xfrm>
            <a:off x="393025" y="305838"/>
            <a:ext cx="7481455" cy="914399"/>
          </a:xfrm>
          <a:prstGeom prst="rect">
            <a:avLst/>
          </a:prstGeom>
        </p:spPr>
        <p:txBody>
          <a:bodyPr lIns="91425" tIns="91425" rIns="91425" bIns="91425" anchor="t" anchorCtr="0">
            <a:noAutofit/>
          </a:bodyPr>
          <a:lstStyle/>
          <a:p>
            <a:pPr lvl="0">
              <a:spcBef>
                <a:spcPts val="0"/>
              </a:spcBef>
              <a:buNone/>
            </a:pPr>
            <a:r>
              <a:rPr lang="en" sz="4200" dirty="0"/>
              <a:t>What is Epidemiology?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16"/>
        <p:cNvGrpSpPr/>
        <p:nvPr/>
      </p:nvGrpSpPr>
      <p:grpSpPr>
        <a:xfrm>
          <a:off x="0" y="0"/>
          <a:ext cx="0" cy="0"/>
          <a:chOff x="0" y="0"/>
          <a:chExt cx="0" cy="0"/>
        </a:xfrm>
      </p:grpSpPr>
      <p:sp>
        <p:nvSpPr>
          <p:cNvPr id="118" name="Shape 118"/>
          <p:cNvSpPr txBox="1">
            <a:spLocks noGrp="1"/>
          </p:cNvSpPr>
          <p:nvPr>
            <p:ph type="body" idx="1"/>
          </p:nvPr>
        </p:nvSpPr>
        <p:spPr>
          <a:xfrm>
            <a:off x="451976" y="1960939"/>
            <a:ext cx="3658924" cy="4559199"/>
          </a:xfrm>
          <a:prstGeom prst="rect">
            <a:avLst/>
          </a:prstGeom>
        </p:spPr>
        <p:txBody>
          <a:bodyPr lIns="91425" tIns="91425" rIns="91425" bIns="91425" anchor="t" anchorCtr="0">
            <a:noAutofit/>
          </a:bodyPr>
          <a:lstStyle/>
          <a:p>
            <a:pPr lvl="0" rtl="0">
              <a:spcBef>
                <a:spcPts val="0"/>
              </a:spcBef>
              <a:buSzPct val="100000"/>
            </a:pPr>
            <a:r>
              <a:rPr lang="en" sz="1800" b="1" dirty="0"/>
              <a:t>Neglected Tropical Diseases (NTD)</a:t>
            </a:r>
          </a:p>
          <a:p>
            <a:pPr marL="320040" lvl="1" indent="-320040" rtl="0">
              <a:spcBef>
                <a:spcPts val="1200"/>
              </a:spcBef>
              <a:buClr>
                <a:srgbClr val="FF6600"/>
              </a:buClr>
              <a:buSzPct val="100000"/>
              <a:buFont typeface="Wingdings" charset="2"/>
              <a:buChar char="§"/>
            </a:pPr>
            <a:r>
              <a:rPr lang="en" sz="1800" dirty="0"/>
              <a:t>Infectious diseases that have received very little international attention, including research on cures</a:t>
            </a:r>
          </a:p>
          <a:p>
            <a:pPr marL="320040" lvl="1" indent="-320040" rtl="0">
              <a:spcBef>
                <a:spcPts val="1200"/>
              </a:spcBef>
              <a:buClr>
                <a:srgbClr val="FF6600"/>
              </a:buClr>
              <a:buSzPct val="100000"/>
              <a:buFont typeface="Wingdings" charset="2"/>
              <a:buChar char="§"/>
            </a:pPr>
            <a:r>
              <a:rPr lang="en" sz="1800" dirty="0"/>
              <a:t>Most impactful in impoverished </a:t>
            </a:r>
            <a:r>
              <a:rPr lang="en" sz="1800" dirty="0" smtClean="0"/>
              <a:t>areas</a:t>
            </a:r>
            <a:endParaRPr lang="en" sz="1800" dirty="0"/>
          </a:p>
          <a:p>
            <a:pPr marL="320040" lvl="0" indent="-320040" rtl="0">
              <a:spcBef>
                <a:spcPts val="1200"/>
              </a:spcBef>
              <a:buClr>
                <a:srgbClr val="FF6600"/>
              </a:buClr>
              <a:buSzPct val="100000"/>
              <a:buFont typeface="Wingdings" charset="2"/>
              <a:buChar char="§"/>
            </a:pPr>
            <a:r>
              <a:rPr lang="en" sz="1800" dirty="0"/>
              <a:t>More than 1 billion people infected with </a:t>
            </a:r>
            <a:r>
              <a:rPr lang="en" sz="1800" i="1" dirty="0"/>
              <a:t>one</a:t>
            </a:r>
            <a:r>
              <a:rPr lang="en" sz="1800" dirty="0"/>
              <a:t> or </a:t>
            </a:r>
            <a:r>
              <a:rPr lang="en" sz="1800" i="1" dirty="0"/>
              <a:t>more</a:t>
            </a:r>
            <a:r>
              <a:rPr lang="en" sz="1800" dirty="0"/>
              <a:t> NTDs</a:t>
            </a:r>
          </a:p>
          <a:p>
            <a:pPr marL="685800" lvl="1" indent="-320040" rtl="0">
              <a:spcBef>
                <a:spcPts val="600"/>
              </a:spcBef>
              <a:buClr>
                <a:schemeClr val="accent5">
                  <a:lumMod val="50000"/>
                </a:schemeClr>
              </a:buClr>
              <a:buSzPct val="89473"/>
              <a:buFont typeface="Wingdings" charset="2"/>
              <a:buChar char="§"/>
            </a:pPr>
            <a:r>
              <a:rPr lang="en" sz="1800" dirty="0">
                <a:solidFill>
                  <a:schemeClr val="dk1"/>
                </a:solidFill>
              </a:rPr>
              <a:t>⅙ of global population</a:t>
            </a:r>
          </a:p>
          <a:p>
            <a:pPr marL="685800" lvl="1" indent="-320040" rtl="0">
              <a:spcBef>
                <a:spcPts val="600"/>
              </a:spcBef>
              <a:buClr>
                <a:schemeClr val="accent5">
                  <a:lumMod val="50000"/>
                </a:schemeClr>
              </a:buClr>
              <a:buSzPct val="100000"/>
              <a:buFont typeface="Wingdings" charset="2"/>
              <a:buChar char="§"/>
            </a:pPr>
            <a:r>
              <a:rPr lang="en" sz="1800" dirty="0">
                <a:solidFill>
                  <a:schemeClr val="dk1"/>
                </a:solidFill>
              </a:rPr>
              <a:t>Additional 2 billion at risk</a:t>
            </a:r>
          </a:p>
          <a:p>
            <a:pPr marR="0" lvl="0" algn="l" rtl="0">
              <a:lnSpc>
                <a:spcPct val="100000"/>
              </a:lnSpc>
              <a:spcBef>
                <a:spcPts val="0"/>
              </a:spcBef>
              <a:spcAft>
                <a:spcPts val="0"/>
              </a:spcAft>
              <a:buNone/>
            </a:pPr>
            <a:endParaRPr sz="1800" dirty="0"/>
          </a:p>
        </p:txBody>
      </p:sp>
      <p:sp>
        <p:nvSpPr>
          <p:cNvPr id="117" name="Shape 117"/>
          <p:cNvSpPr txBox="1">
            <a:spLocks noGrp="1"/>
          </p:cNvSpPr>
          <p:nvPr>
            <p:ph type="title"/>
          </p:nvPr>
        </p:nvSpPr>
        <p:spPr>
          <a:xfrm>
            <a:off x="391131" y="127013"/>
            <a:ext cx="8229600" cy="1364799"/>
          </a:xfrm>
          <a:prstGeom prst="rect">
            <a:avLst/>
          </a:prstGeom>
        </p:spPr>
        <p:txBody>
          <a:bodyPr lIns="91425" tIns="91425" rIns="91425" bIns="91425" anchor="t" anchorCtr="0">
            <a:noAutofit/>
          </a:bodyPr>
          <a:lstStyle/>
          <a:p>
            <a:pPr lvl="0" rtl="0">
              <a:spcBef>
                <a:spcPts val="0"/>
              </a:spcBef>
              <a:buNone/>
            </a:pPr>
            <a:r>
              <a:rPr lang="en" sz="4200" dirty="0"/>
              <a:t>Neglected Tropical Diseases: Overview </a:t>
            </a:r>
          </a:p>
        </p:txBody>
      </p:sp>
      <p:sp>
        <p:nvSpPr>
          <p:cNvPr id="119" name="Shape 119"/>
          <p:cNvSpPr txBox="1"/>
          <p:nvPr/>
        </p:nvSpPr>
        <p:spPr>
          <a:xfrm>
            <a:off x="5278576" y="5657467"/>
            <a:ext cx="3038699" cy="5404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20" name="Shape 120"/>
          <p:cNvPicPr preferRelativeResize="0"/>
          <p:nvPr/>
        </p:nvPicPr>
        <p:blipFill rotWithShape="1">
          <a:blip r:embed="rId4">
            <a:alphaModFix/>
          </a:blip>
          <a:srcRect t="6994" r="20565"/>
          <a:stretch/>
        </p:blipFill>
        <p:spPr>
          <a:xfrm>
            <a:off x="4338469" y="2210248"/>
            <a:ext cx="4805531" cy="3383458"/>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455135" y="1908568"/>
            <a:ext cx="3714492" cy="4868232"/>
          </a:xfrm>
          <a:prstGeom prst="rect">
            <a:avLst/>
          </a:prstGeom>
        </p:spPr>
        <p:txBody>
          <a:bodyPr lIns="91425" tIns="91425" rIns="91425" bIns="91425" anchor="t" anchorCtr="0">
            <a:noAutofit/>
          </a:bodyPr>
          <a:lstStyle/>
          <a:p>
            <a:pPr lvl="0" rtl="0">
              <a:spcBef>
                <a:spcPts val="600"/>
              </a:spcBef>
              <a:buSzPct val="100000"/>
            </a:pPr>
            <a:r>
              <a:rPr lang="en" sz="1600" b="1" dirty="0"/>
              <a:t>Tropical zones </a:t>
            </a:r>
            <a:r>
              <a:rPr lang="en" sz="1600" dirty="0"/>
              <a:t>usually defined as between 15° and 25° latitude from the Equator, north and south</a:t>
            </a:r>
          </a:p>
          <a:p>
            <a:pPr marL="320040" lvl="1" indent="-320040" rtl="0">
              <a:buClr>
                <a:srgbClr val="FF6600"/>
              </a:buClr>
              <a:buSzPct val="100000"/>
              <a:buFont typeface="Wingdings" charset="2"/>
              <a:buChar char="§"/>
            </a:pPr>
            <a:r>
              <a:rPr lang="en" sz="1600" dirty="0"/>
              <a:t>Sometimes referred to as between Tropic of Cancer  (23.5</a:t>
            </a:r>
            <a:r>
              <a:rPr lang="en" sz="1600" dirty="0">
                <a:solidFill>
                  <a:schemeClr val="dk1"/>
                </a:solidFill>
              </a:rPr>
              <a:t>°</a:t>
            </a:r>
            <a:r>
              <a:rPr lang="en" sz="1600" dirty="0"/>
              <a:t> N) and Tropic of Capricorn (23.5</a:t>
            </a:r>
            <a:r>
              <a:rPr lang="en" sz="1600" dirty="0">
                <a:solidFill>
                  <a:schemeClr val="dk1"/>
                </a:solidFill>
              </a:rPr>
              <a:t>°</a:t>
            </a:r>
            <a:r>
              <a:rPr lang="en" sz="1600" dirty="0"/>
              <a:t> S</a:t>
            </a:r>
            <a:r>
              <a:rPr lang="en" sz="1600" dirty="0" smtClean="0"/>
              <a:t>)</a:t>
            </a:r>
            <a:endParaRPr lang="en-US" sz="1600" dirty="0" smtClean="0"/>
          </a:p>
          <a:p>
            <a:pPr marL="320040" lvl="1" indent="-320040" rtl="0">
              <a:buClr>
                <a:srgbClr val="FF6600"/>
              </a:buClr>
              <a:buSzPct val="100000"/>
              <a:buFont typeface="Wingdings" charset="2"/>
              <a:buChar char="§"/>
            </a:pPr>
            <a:endParaRPr sz="1600" dirty="0"/>
          </a:p>
          <a:p>
            <a:pPr lvl="0" rtl="0">
              <a:spcBef>
                <a:spcPts val="600"/>
              </a:spcBef>
              <a:buSzPct val="100000"/>
            </a:pPr>
            <a:r>
              <a:rPr lang="en" sz="1600" b="1" dirty="0"/>
              <a:t>Tropical and subtropical climates </a:t>
            </a:r>
          </a:p>
          <a:p>
            <a:pPr lvl="1" rtl="0">
              <a:spcBef>
                <a:spcPts val="600"/>
              </a:spcBef>
              <a:buClr>
                <a:schemeClr val="dk1"/>
              </a:buClr>
              <a:buSzPct val="100000"/>
            </a:pPr>
            <a:r>
              <a:rPr lang="en" sz="1600" dirty="0"/>
              <a:t>Asia, Americas, Africa</a:t>
            </a:r>
          </a:p>
          <a:p>
            <a:pPr marL="320040" lvl="2" indent="-320040" rtl="0">
              <a:buClr>
                <a:srgbClr val="FF6600"/>
              </a:buClr>
              <a:buSzPct val="100000"/>
              <a:buFont typeface="Wingdings" charset="2"/>
              <a:buChar char="§"/>
            </a:pPr>
            <a:r>
              <a:rPr lang="en" sz="1600" dirty="0"/>
              <a:t>Especially prevalent in Sub-saharan Africa </a:t>
            </a:r>
            <a:endParaRPr lang="en-US" sz="1600" dirty="0" smtClean="0"/>
          </a:p>
          <a:p>
            <a:pPr marL="320040" lvl="2" indent="-320040" rtl="0">
              <a:buClr>
                <a:srgbClr val="FF6600"/>
              </a:buClr>
              <a:buSzPct val="100000"/>
              <a:buFont typeface="Wingdings" charset="2"/>
              <a:buChar char="§"/>
            </a:pPr>
            <a:endParaRPr sz="1600" dirty="0"/>
          </a:p>
          <a:p>
            <a:pPr lvl="0" rtl="0">
              <a:spcBef>
                <a:spcPts val="600"/>
              </a:spcBef>
              <a:buClr>
                <a:schemeClr val="dk1"/>
              </a:buClr>
              <a:buSzPct val="100000"/>
            </a:pPr>
            <a:r>
              <a:rPr lang="en" sz="1600" b="1" dirty="0"/>
              <a:t>These are developing regions of the world that are made up of: </a:t>
            </a:r>
          </a:p>
          <a:p>
            <a:pPr marL="320040" lvl="1" indent="-320040" rtl="0">
              <a:buClr>
                <a:srgbClr val="FF6600"/>
              </a:buClr>
              <a:buSzPct val="100000"/>
              <a:buFont typeface="Wingdings" charset="2"/>
              <a:buChar char="§"/>
            </a:pPr>
            <a:r>
              <a:rPr lang="en" sz="1600" dirty="0">
                <a:solidFill>
                  <a:schemeClr val="dk1"/>
                </a:solidFill>
              </a:rPr>
              <a:t>Rural communities</a:t>
            </a:r>
          </a:p>
          <a:p>
            <a:pPr marL="320040" lvl="1" indent="-320040" rtl="0">
              <a:buClr>
                <a:srgbClr val="FF6600"/>
              </a:buClr>
              <a:buSzPct val="100000"/>
              <a:buFont typeface="Wingdings" charset="2"/>
              <a:buChar char="§"/>
            </a:pPr>
            <a:r>
              <a:rPr lang="en" sz="1600" dirty="0">
                <a:solidFill>
                  <a:schemeClr val="dk1"/>
                </a:solidFill>
              </a:rPr>
              <a:t>Urban ‘slums’  </a:t>
            </a:r>
          </a:p>
          <a:p>
            <a:pPr marL="320040" lvl="1" indent="-320040" rtl="0">
              <a:buClr>
                <a:srgbClr val="FF6600"/>
              </a:buClr>
              <a:buSzPct val="100000"/>
              <a:buFont typeface="Wingdings" charset="2"/>
              <a:buChar char="§"/>
            </a:pPr>
            <a:r>
              <a:rPr lang="en" sz="1600" dirty="0">
                <a:solidFill>
                  <a:schemeClr val="dk1"/>
                </a:solidFill>
              </a:rPr>
              <a:t>Conflict areas, displaced persons</a:t>
            </a:r>
          </a:p>
        </p:txBody>
      </p:sp>
      <p:sp>
        <p:nvSpPr>
          <p:cNvPr id="7" name="Shape 117"/>
          <p:cNvSpPr txBox="1">
            <a:spLocks/>
          </p:cNvSpPr>
          <p:nvPr/>
        </p:nvSpPr>
        <p:spPr>
          <a:xfrm>
            <a:off x="391131" y="127013"/>
            <a:ext cx="8229600" cy="13647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Geography of </a:t>
            </a:r>
            <a:r>
              <a:rPr lang="en" sz="4200" dirty="0" smtClean="0"/>
              <a:t>Neglected Tropical Diseases</a:t>
            </a:r>
            <a:endParaRPr lang="en" sz="4200" dirty="0"/>
          </a:p>
        </p:txBody>
      </p:sp>
      <p:pic>
        <p:nvPicPr>
          <p:cNvPr id="8" name="Shape 120"/>
          <p:cNvPicPr preferRelativeResize="0"/>
          <p:nvPr/>
        </p:nvPicPr>
        <p:blipFill rotWithShape="1">
          <a:blip r:embed="rId4">
            <a:alphaModFix/>
          </a:blip>
          <a:srcRect t="6994" r="20565"/>
          <a:stretch/>
        </p:blipFill>
        <p:spPr>
          <a:xfrm>
            <a:off x="4338469" y="2210248"/>
            <a:ext cx="4805531" cy="3383458"/>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440453" y="2048041"/>
            <a:ext cx="4096219" cy="4810026"/>
          </a:xfrm>
          <a:prstGeom prst="rect">
            <a:avLst/>
          </a:prstGeom>
        </p:spPr>
        <p:txBody>
          <a:bodyPr lIns="91425" tIns="91425" rIns="91425" bIns="91425" anchor="t" anchorCtr="0">
            <a:noAutofit/>
          </a:bodyPr>
          <a:lstStyle/>
          <a:p>
            <a:pPr marR="0" lvl="0" algn="l" rtl="0">
              <a:lnSpc>
                <a:spcPct val="100000"/>
              </a:lnSpc>
              <a:spcBef>
                <a:spcPts val="1200"/>
              </a:spcBef>
              <a:spcAft>
                <a:spcPts val="0"/>
              </a:spcAft>
              <a:buClr>
                <a:srgbClr val="000000"/>
              </a:buClr>
              <a:buSzPct val="100000"/>
              <a:buFont typeface="Arial"/>
            </a:pPr>
            <a:r>
              <a:rPr lang="en" sz="1800" b="1" dirty="0"/>
              <a:t>Historical patterns </a:t>
            </a:r>
            <a:r>
              <a:rPr lang="en" sz="1800" b="1" dirty="0" smtClean="0"/>
              <a:t>underpin</a:t>
            </a:r>
            <a:r>
              <a:rPr lang="en-US" sz="1800" b="1" dirty="0" smtClean="0"/>
              <a:t/>
            </a:r>
            <a:br>
              <a:rPr lang="en-US" sz="1800" b="1" dirty="0" smtClean="0"/>
            </a:br>
            <a:r>
              <a:rPr lang="en" sz="1800" b="1" dirty="0" smtClean="0"/>
              <a:t>why </a:t>
            </a:r>
            <a:r>
              <a:rPr lang="en" sz="1800" b="1" dirty="0"/>
              <a:t>NTDs are so prevalent in tropical zones. </a:t>
            </a:r>
            <a:endParaRPr sz="1800" b="1" dirty="0"/>
          </a:p>
          <a:p>
            <a:pPr marL="320040" lvl="0" indent="-320040" rtl="0">
              <a:spcBef>
                <a:spcPts val="600"/>
              </a:spcBef>
              <a:buClr>
                <a:srgbClr val="FF6600"/>
              </a:buClr>
              <a:buSzPct val="100000"/>
              <a:buFont typeface="Wingdings" charset="2"/>
              <a:buChar char="§"/>
            </a:pPr>
            <a:r>
              <a:rPr lang="en" sz="1800" dirty="0"/>
              <a:t>The ongoing impacts of colonial rule that many countries in tropical zones were subjected to in 17th-20th centuries are key to understanding current</a:t>
            </a:r>
            <a:r>
              <a:rPr lang="en" sz="1800" b="1" dirty="0"/>
              <a:t> resource and access challenges</a:t>
            </a:r>
            <a:r>
              <a:rPr lang="en" sz="1800" b="1" dirty="0" smtClean="0"/>
              <a:t>.</a:t>
            </a:r>
            <a:endParaRPr sz="1800" dirty="0"/>
          </a:p>
          <a:p>
            <a:pPr lvl="0" rtl="0">
              <a:spcBef>
                <a:spcPts val="1200"/>
              </a:spcBef>
              <a:buClr>
                <a:schemeClr val="dk1"/>
              </a:buClr>
              <a:buSzPct val="100000"/>
            </a:pPr>
            <a:r>
              <a:rPr lang="en" sz="1800" b="1" dirty="0"/>
              <a:t>Key issues </a:t>
            </a:r>
            <a:r>
              <a:rPr lang="en" sz="1800" b="1" dirty="0" smtClean="0"/>
              <a:t>underpinning</a:t>
            </a:r>
            <a:r>
              <a:rPr lang="en-US" sz="1800" b="1" dirty="0" smtClean="0"/>
              <a:t/>
            </a:r>
            <a:br>
              <a:rPr lang="en-US" sz="1800" b="1" dirty="0" smtClean="0"/>
            </a:br>
            <a:r>
              <a:rPr lang="en" sz="1800" b="1" dirty="0" smtClean="0"/>
              <a:t>public </a:t>
            </a:r>
            <a:r>
              <a:rPr lang="en" sz="1800" b="1" dirty="0"/>
              <a:t>health: </a:t>
            </a:r>
          </a:p>
          <a:p>
            <a:pPr marL="320040" lvl="1" indent="-320040" rtl="0">
              <a:spcBef>
                <a:spcPts val="600"/>
              </a:spcBef>
              <a:buClr>
                <a:srgbClr val="FF6600"/>
              </a:buClr>
              <a:buSzPct val="100000"/>
              <a:buFont typeface="Wingdings" charset="2"/>
              <a:buChar char="§"/>
            </a:pPr>
            <a:r>
              <a:rPr lang="en" sz="1800" dirty="0">
                <a:solidFill>
                  <a:schemeClr val="dk1"/>
                </a:solidFill>
              </a:rPr>
              <a:t>Water quality </a:t>
            </a:r>
          </a:p>
          <a:p>
            <a:pPr marL="320040" lvl="1" indent="-320040" rtl="0">
              <a:spcBef>
                <a:spcPts val="600"/>
              </a:spcBef>
              <a:buClr>
                <a:srgbClr val="FF6600"/>
              </a:buClr>
              <a:buSzPct val="100000"/>
              <a:buFont typeface="Wingdings" charset="2"/>
              <a:buChar char="§"/>
            </a:pPr>
            <a:r>
              <a:rPr lang="en" sz="1800" dirty="0">
                <a:solidFill>
                  <a:schemeClr val="dk1"/>
                </a:solidFill>
              </a:rPr>
              <a:t>Sanitation </a:t>
            </a:r>
          </a:p>
          <a:p>
            <a:pPr marL="320040" lvl="1" indent="-320040" rtl="0">
              <a:spcBef>
                <a:spcPts val="600"/>
              </a:spcBef>
              <a:buClr>
                <a:srgbClr val="FF6600"/>
              </a:buClr>
              <a:buSzPct val="100000"/>
              <a:buFont typeface="Wingdings" charset="2"/>
              <a:buChar char="§"/>
            </a:pPr>
            <a:r>
              <a:rPr lang="en" sz="1800" dirty="0">
                <a:solidFill>
                  <a:schemeClr val="dk1"/>
                </a:solidFill>
              </a:rPr>
              <a:t>Access to healthcare </a:t>
            </a:r>
          </a:p>
        </p:txBody>
      </p:sp>
      <p:sp>
        <p:nvSpPr>
          <p:cNvPr id="136" name="Shape 136"/>
          <p:cNvSpPr txBox="1">
            <a:spLocks noGrp="1"/>
          </p:cNvSpPr>
          <p:nvPr>
            <p:ph type="title"/>
          </p:nvPr>
        </p:nvSpPr>
        <p:spPr>
          <a:xfrm>
            <a:off x="376449" y="321881"/>
            <a:ext cx="8686800" cy="1376928"/>
          </a:xfrm>
          <a:prstGeom prst="rect">
            <a:avLst/>
          </a:prstGeom>
        </p:spPr>
        <p:txBody>
          <a:bodyPr lIns="91425" tIns="91425" rIns="91425" bIns="91425" anchor="t" anchorCtr="0">
            <a:noAutofit/>
          </a:bodyPr>
          <a:lstStyle/>
          <a:p>
            <a:pPr lvl="0" rtl="0">
              <a:spcBef>
                <a:spcPts val="0"/>
              </a:spcBef>
              <a:buNone/>
            </a:pPr>
            <a:r>
              <a:rPr lang="en" sz="3200" dirty="0"/>
              <a:t>Why are Neglected Tropical Diseases Causing Problems in These Regions? </a:t>
            </a:r>
          </a:p>
        </p:txBody>
      </p:sp>
      <p:sp>
        <p:nvSpPr>
          <p:cNvPr id="134" name="Shape 134"/>
          <p:cNvSpPr txBox="1"/>
          <p:nvPr/>
        </p:nvSpPr>
        <p:spPr>
          <a:xfrm>
            <a:off x="4955776" y="5727600"/>
            <a:ext cx="3654299" cy="4884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35" name="Shape 135"/>
          <p:cNvPicPr>
            <a:picLocks noChangeAspect="1"/>
          </p:cNvPicPr>
          <p:nvPr/>
        </p:nvPicPr>
        <p:blipFill>
          <a:blip r:embed="rId4">
            <a:alphaModFix/>
          </a:blip>
          <a:stretch>
            <a:fillRect/>
          </a:stretch>
        </p:blipFill>
        <p:spPr>
          <a:xfrm>
            <a:off x="4878900" y="2211000"/>
            <a:ext cx="3808050" cy="3384933"/>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body" idx="1"/>
          </p:nvPr>
        </p:nvSpPr>
        <p:spPr>
          <a:xfrm>
            <a:off x="393024" y="1651601"/>
            <a:ext cx="3695853" cy="4742103"/>
          </a:xfrm>
          <a:prstGeom prst="rect">
            <a:avLst/>
          </a:prstGeom>
        </p:spPr>
        <p:txBody>
          <a:bodyPr lIns="91425" tIns="91425" rIns="91425" bIns="91425" anchor="t" anchorCtr="0">
            <a:noAutofit/>
          </a:bodyPr>
          <a:lstStyle/>
          <a:p>
            <a:pPr lvl="0" rtl="0">
              <a:spcBef>
                <a:spcPts val="1200"/>
              </a:spcBef>
              <a:buNone/>
            </a:pPr>
            <a:r>
              <a:rPr lang="en" sz="2000" dirty="0"/>
              <a:t>We usually think of infectious diseases as short term </a:t>
            </a:r>
            <a:r>
              <a:rPr lang="en" sz="2000" b="1" dirty="0"/>
              <a:t>acute </a:t>
            </a:r>
            <a:r>
              <a:rPr lang="en" sz="2000" dirty="0"/>
              <a:t>presentations of symptoms, but many cause </a:t>
            </a:r>
            <a:r>
              <a:rPr lang="en" sz="2000" b="1" dirty="0"/>
              <a:t>chronic </a:t>
            </a:r>
            <a:r>
              <a:rPr lang="en" sz="2000" dirty="0"/>
              <a:t>pain and/or </a:t>
            </a:r>
            <a:r>
              <a:rPr lang="en" sz="2000" b="1" dirty="0"/>
              <a:t>disability</a:t>
            </a:r>
            <a:r>
              <a:rPr lang="en" sz="2000" dirty="0"/>
              <a:t>: </a:t>
            </a:r>
          </a:p>
          <a:p>
            <a:pPr marL="320040" lvl="0" indent="-320040">
              <a:spcBef>
                <a:spcPts val="1200"/>
              </a:spcBef>
              <a:buClr>
                <a:srgbClr val="FF6600"/>
              </a:buClr>
              <a:buSzPct val="100000"/>
              <a:buFont typeface="Wingdings" charset="2"/>
              <a:buChar char="§"/>
            </a:pPr>
            <a:r>
              <a:rPr lang="en" sz="1700" b="1" dirty="0" smtClean="0"/>
              <a:t>Trachoma</a:t>
            </a:r>
            <a:r>
              <a:rPr lang="en-US" sz="1700" b="1" dirty="0" smtClean="0"/>
              <a:t> </a:t>
            </a:r>
            <a:r>
              <a:rPr lang="en-US" sz="1700" dirty="0"/>
              <a:t>- </a:t>
            </a:r>
            <a:r>
              <a:rPr lang="en" sz="1700" dirty="0" smtClean="0"/>
              <a:t>Redness </a:t>
            </a:r>
            <a:r>
              <a:rPr lang="en" sz="1700" dirty="0"/>
              <a:t>and swelling in the </a:t>
            </a:r>
            <a:r>
              <a:rPr lang="en" sz="1700" dirty="0" smtClean="0"/>
              <a:t>eye</a:t>
            </a:r>
            <a:r>
              <a:rPr lang="en-US" sz="1700" dirty="0" smtClean="0"/>
              <a:t>. </a:t>
            </a:r>
            <a:r>
              <a:rPr lang="en" sz="1700" dirty="0" smtClean="0"/>
              <a:t>Sensitivity </a:t>
            </a:r>
            <a:r>
              <a:rPr lang="en" sz="1700" dirty="0"/>
              <a:t>to </a:t>
            </a:r>
            <a:r>
              <a:rPr lang="en" sz="1700" dirty="0" smtClean="0"/>
              <a:t>light</a:t>
            </a:r>
            <a:r>
              <a:rPr lang="en-US" sz="1700" dirty="0" smtClean="0"/>
              <a:t>. </a:t>
            </a:r>
            <a:r>
              <a:rPr lang="en" sz="1700" dirty="0" smtClean="0"/>
              <a:t>Permanent </a:t>
            </a:r>
            <a:r>
              <a:rPr lang="en" sz="1700" dirty="0"/>
              <a:t>blindness</a:t>
            </a:r>
          </a:p>
          <a:p>
            <a:pPr marL="320040" lvl="0" indent="-320040" rtl="0">
              <a:spcBef>
                <a:spcPts val="1200"/>
              </a:spcBef>
              <a:buClr>
                <a:srgbClr val="FF6600"/>
              </a:buClr>
              <a:buSzPct val="100000"/>
              <a:buFont typeface="Wingdings" charset="2"/>
              <a:buChar char="§"/>
            </a:pPr>
            <a:r>
              <a:rPr lang="en" sz="1700" b="1" dirty="0" smtClean="0"/>
              <a:t>Schistosomiasis</a:t>
            </a:r>
            <a:r>
              <a:rPr lang="en-US" sz="1700" b="1" dirty="0" smtClean="0"/>
              <a:t> </a:t>
            </a:r>
            <a:r>
              <a:rPr lang="en-US" sz="1700" dirty="0" smtClean="0"/>
              <a:t>- P</a:t>
            </a:r>
            <a:r>
              <a:rPr lang="en" sz="1700" dirty="0" smtClean="0"/>
              <a:t>ainful </a:t>
            </a:r>
            <a:r>
              <a:rPr lang="en" sz="1700" dirty="0"/>
              <a:t>and/or bloody </a:t>
            </a:r>
            <a:r>
              <a:rPr lang="en" sz="1700" dirty="0" smtClean="0"/>
              <a:t>urination</a:t>
            </a:r>
            <a:r>
              <a:rPr lang="en-US" sz="1700" dirty="0" smtClean="0"/>
              <a:t>. </a:t>
            </a:r>
            <a:r>
              <a:rPr lang="en" sz="1700" dirty="0" smtClean="0"/>
              <a:t>Liver cancer</a:t>
            </a:r>
            <a:r>
              <a:rPr lang="en-US" sz="1700" dirty="0" smtClean="0"/>
              <a:t>. </a:t>
            </a:r>
            <a:r>
              <a:rPr lang="en" sz="1700" dirty="0" smtClean="0"/>
              <a:t>Considered </a:t>
            </a:r>
            <a:r>
              <a:rPr lang="en" sz="1700" dirty="0"/>
              <a:t>most deadly of NTDs</a:t>
            </a:r>
          </a:p>
          <a:p>
            <a:pPr marL="320040" lvl="0" indent="-320040">
              <a:spcBef>
                <a:spcPts val="1200"/>
              </a:spcBef>
              <a:buClr>
                <a:srgbClr val="FF6600"/>
              </a:buClr>
              <a:buSzPct val="100000"/>
              <a:buFont typeface="Wingdings" charset="2"/>
              <a:buChar char="§"/>
            </a:pPr>
            <a:r>
              <a:rPr lang="en" sz="1700" b="1" dirty="0"/>
              <a:t>Lymphatic </a:t>
            </a:r>
            <a:r>
              <a:rPr lang="en" sz="1700" b="1" dirty="0" smtClean="0"/>
              <a:t>filariasis</a:t>
            </a:r>
            <a:r>
              <a:rPr lang="en-US" sz="1700" b="1" dirty="0" smtClean="0"/>
              <a:t> </a:t>
            </a:r>
            <a:r>
              <a:rPr lang="en-US" sz="1700" dirty="0"/>
              <a:t>- </a:t>
            </a:r>
            <a:r>
              <a:rPr lang="en" sz="1700" dirty="0" smtClean="0"/>
              <a:t>intense </a:t>
            </a:r>
            <a:r>
              <a:rPr lang="en" sz="1700" dirty="0"/>
              <a:t>swelling in the extremities</a:t>
            </a:r>
          </a:p>
          <a:p>
            <a:pPr lvl="0" rtl="0">
              <a:spcBef>
                <a:spcPts val="0"/>
              </a:spcBef>
              <a:buNone/>
            </a:pPr>
            <a:endParaRPr dirty="0"/>
          </a:p>
          <a:p>
            <a:pPr marR="0" lvl="0" algn="l" rtl="0">
              <a:lnSpc>
                <a:spcPct val="100000"/>
              </a:lnSpc>
              <a:spcBef>
                <a:spcPts val="0"/>
              </a:spcBef>
              <a:spcAft>
                <a:spcPts val="0"/>
              </a:spcAft>
              <a:buNone/>
            </a:pPr>
            <a:endParaRPr dirty="0"/>
          </a:p>
        </p:txBody>
      </p:sp>
      <p:sp>
        <p:nvSpPr>
          <p:cNvPr id="7" name="Shape 112"/>
          <p:cNvSpPr txBox="1">
            <a:spLocks noGrp="1"/>
          </p:cNvSpPr>
          <p:nvPr>
            <p:ph type="title"/>
          </p:nvPr>
        </p:nvSpPr>
        <p:spPr>
          <a:xfrm>
            <a:off x="393025" y="364566"/>
            <a:ext cx="8750975" cy="914399"/>
          </a:xfrm>
          <a:prstGeom prst="rect">
            <a:avLst/>
          </a:prstGeom>
        </p:spPr>
        <p:txBody>
          <a:bodyPr lIns="91425" tIns="91425" rIns="91425" bIns="91425" anchor="t" anchorCtr="0">
            <a:noAutofit/>
          </a:bodyPr>
          <a:lstStyle/>
          <a:p>
            <a:pPr lvl="0">
              <a:spcBef>
                <a:spcPts val="0"/>
              </a:spcBef>
              <a:buNone/>
            </a:pPr>
            <a:r>
              <a:rPr lang="en-US" sz="3400" dirty="0" smtClean="0"/>
              <a:t>Permanent Disabilities from NTDs </a:t>
            </a:r>
            <a:endParaRPr lang="en" sz="3400" dirty="0"/>
          </a:p>
        </p:txBody>
      </p:sp>
      <p:sp>
        <p:nvSpPr>
          <p:cNvPr id="143" name="Shape 143"/>
          <p:cNvSpPr txBox="1"/>
          <p:nvPr/>
        </p:nvSpPr>
        <p:spPr>
          <a:xfrm>
            <a:off x="625725" y="6557634"/>
            <a:ext cx="7208400" cy="1121199"/>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44" name="Shape 144"/>
          <p:cNvPicPr>
            <a:picLocks/>
          </p:cNvPicPr>
          <p:nvPr/>
        </p:nvPicPr>
        <p:blipFill>
          <a:blip r:embed="rId3">
            <a:alphaModFix/>
          </a:blip>
          <a:stretch>
            <a:fillRect/>
          </a:stretch>
        </p:blipFill>
        <p:spPr>
          <a:xfrm>
            <a:off x="4288535" y="1891765"/>
            <a:ext cx="4868266" cy="323850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401677" y="1999933"/>
            <a:ext cx="4095617" cy="4705933"/>
          </a:xfrm>
          <a:prstGeom prst="rect">
            <a:avLst/>
          </a:prstGeom>
        </p:spPr>
        <p:txBody>
          <a:bodyPr lIns="91425" tIns="91425" rIns="91425" bIns="91425" anchor="t" anchorCtr="0">
            <a:noAutofit/>
          </a:bodyPr>
          <a:lstStyle/>
          <a:p>
            <a:pPr lvl="0" rtl="0">
              <a:spcBef>
                <a:spcPts val="1200"/>
              </a:spcBef>
            </a:pPr>
            <a:r>
              <a:rPr lang="en" sz="1500" b="1" dirty="0"/>
              <a:t>Intestinal parasites frequently result in: </a:t>
            </a:r>
          </a:p>
          <a:p>
            <a:pPr marL="320040" lvl="1" indent="-320040" rtl="0">
              <a:spcBef>
                <a:spcPts val="600"/>
              </a:spcBef>
              <a:buClr>
                <a:srgbClr val="FF6600"/>
              </a:buClr>
              <a:buFont typeface="Wingdings" charset="2"/>
              <a:buChar char="§"/>
            </a:pPr>
            <a:r>
              <a:rPr lang="en" sz="1500" dirty="0"/>
              <a:t>Abdominal pain</a:t>
            </a:r>
          </a:p>
          <a:p>
            <a:pPr marL="320040" lvl="1" indent="-320040" rtl="0">
              <a:spcBef>
                <a:spcPts val="600"/>
              </a:spcBef>
              <a:buClr>
                <a:srgbClr val="FF6600"/>
              </a:buClr>
              <a:buFont typeface="Wingdings" charset="2"/>
              <a:buChar char="§"/>
            </a:pPr>
            <a:r>
              <a:rPr lang="en" sz="1500" dirty="0"/>
              <a:t>Anemia and nutritional deficiencies</a:t>
            </a:r>
          </a:p>
          <a:p>
            <a:pPr marL="320040" lvl="1" indent="-320040" rtl="0">
              <a:spcBef>
                <a:spcPts val="600"/>
              </a:spcBef>
              <a:buClr>
                <a:srgbClr val="FF6600"/>
              </a:buClr>
              <a:buFont typeface="Wingdings" charset="2"/>
              <a:buChar char="§"/>
            </a:pPr>
            <a:r>
              <a:rPr lang="en" sz="1500" dirty="0"/>
              <a:t>Rapid weight loss and malnutrition </a:t>
            </a:r>
          </a:p>
          <a:p>
            <a:pPr lvl="0" rtl="0">
              <a:spcBef>
                <a:spcPts val="1200"/>
              </a:spcBef>
            </a:pPr>
            <a:r>
              <a:rPr lang="en" sz="1500" b="1" dirty="0"/>
              <a:t>In children</a:t>
            </a:r>
          </a:p>
          <a:p>
            <a:pPr marL="320040" lvl="1" indent="-320040" rtl="0">
              <a:spcBef>
                <a:spcPts val="600"/>
              </a:spcBef>
              <a:buClr>
                <a:srgbClr val="FF6600"/>
              </a:buClr>
              <a:buFont typeface="Wingdings" charset="2"/>
              <a:buChar char="§"/>
            </a:pPr>
            <a:r>
              <a:rPr lang="en" sz="1500" dirty="0"/>
              <a:t>can limit physical and mental </a:t>
            </a:r>
            <a:r>
              <a:rPr lang="en" sz="1500" dirty="0" smtClean="0"/>
              <a:t>develop</a:t>
            </a:r>
            <a:r>
              <a:rPr lang="en-US" sz="1500" dirty="0" smtClean="0"/>
              <a:t>-</a:t>
            </a:r>
            <a:br>
              <a:rPr lang="en-US" sz="1500" dirty="0" smtClean="0"/>
            </a:br>
            <a:r>
              <a:rPr lang="en" sz="1500" dirty="0" smtClean="0"/>
              <a:t>ment </a:t>
            </a:r>
            <a:r>
              <a:rPr lang="en" sz="1500" dirty="0"/>
              <a:t>because of nutrient deprivation</a:t>
            </a:r>
          </a:p>
          <a:p>
            <a:pPr lvl="0" rtl="0">
              <a:spcBef>
                <a:spcPts val="1200"/>
              </a:spcBef>
            </a:pPr>
            <a:r>
              <a:rPr lang="en" sz="1500" b="1" dirty="0"/>
              <a:t>Pregnancy</a:t>
            </a:r>
          </a:p>
          <a:p>
            <a:pPr marL="320040" lvl="1" indent="-320040" rtl="0">
              <a:spcBef>
                <a:spcPts val="600"/>
              </a:spcBef>
              <a:buClr>
                <a:srgbClr val="FF6600"/>
              </a:buClr>
              <a:buFont typeface="Wingdings" charset="2"/>
              <a:buChar char="§"/>
            </a:pPr>
            <a:r>
              <a:rPr lang="en" sz="1500" dirty="0"/>
              <a:t>Higher risk of giving birth to low birth weight babies </a:t>
            </a:r>
          </a:p>
          <a:p>
            <a:pPr marL="320040" lvl="1" indent="-320040" rtl="0">
              <a:spcBef>
                <a:spcPts val="600"/>
              </a:spcBef>
              <a:buClr>
                <a:srgbClr val="FF6600"/>
              </a:buClr>
              <a:buFont typeface="Wingdings" charset="2"/>
              <a:buChar char="§"/>
            </a:pPr>
            <a:r>
              <a:rPr lang="en" sz="1500" dirty="0"/>
              <a:t>Pregnant women with anemia are three and half times more likely to die during childbirth </a:t>
            </a:r>
          </a:p>
          <a:p>
            <a:pPr lvl="0" rtl="0">
              <a:spcBef>
                <a:spcPts val="1200"/>
              </a:spcBef>
            </a:pPr>
            <a:r>
              <a:rPr lang="en" sz="1500" b="1" dirty="0"/>
              <a:t>Creates a generational cycle </a:t>
            </a:r>
            <a:r>
              <a:rPr lang="en" sz="1500" dirty="0"/>
              <a:t>of nutritional deprivation, disability, pain and early mortality</a:t>
            </a:r>
          </a:p>
        </p:txBody>
      </p:sp>
      <p:pic>
        <p:nvPicPr>
          <p:cNvPr id="151" name="Shape 151"/>
          <p:cNvPicPr preferRelativeResize="0"/>
          <p:nvPr/>
        </p:nvPicPr>
        <p:blipFill>
          <a:blip r:embed="rId4">
            <a:alphaModFix/>
          </a:blip>
          <a:stretch>
            <a:fillRect/>
          </a:stretch>
        </p:blipFill>
        <p:spPr>
          <a:xfrm>
            <a:off x="4572000" y="2149353"/>
            <a:ext cx="4572000" cy="3429000"/>
          </a:xfrm>
          <a:prstGeom prst="rect">
            <a:avLst/>
          </a:prstGeom>
          <a:noFill/>
          <a:ln>
            <a:noFill/>
          </a:ln>
        </p:spPr>
      </p:pic>
      <p:sp>
        <p:nvSpPr>
          <p:cNvPr id="152" name="Shape 152"/>
          <p:cNvSpPr txBox="1"/>
          <p:nvPr/>
        </p:nvSpPr>
        <p:spPr>
          <a:xfrm>
            <a:off x="5206076" y="5549300"/>
            <a:ext cx="2277599" cy="734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6" name="Shape 117"/>
          <p:cNvSpPr txBox="1">
            <a:spLocks/>
          </p:cNvSpPr>
          <p:nvPr/>
        </p:nvSpPr>
        <p:spPr>
          <a:xfrm>
            <a:off x="391131" y="216665"/>
            <a:ext cx="8542198" cy="13647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dirty="0" smtClean="0"/>
              <a:t>Case Study: Generational Impacts of Helminthic Infections</a:t>
            </a:r>
            <a:endParaRPr lang="en"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375882" y="1971517"/>
            <a:ext cx="4054800" cy="4355599"/>
          </a:xfrm>
          <a:prstGeom prst="rect">
            <a:avLst/>
          </a:prstGeom>
        </p:spPr>
        <p:txBody>
          <a:bodyPr lIns="91425" tIns="91425" rIns="91425" bIns="91425" anchor="t" anchorCtr="0">
            <a:noAutofit/>
          </a:bodyPr>
          <a:lstStyle/>
          <a:p>
            <a:pPr marR="0" lvl="0" algn="l" rtl="0">
              <a:lnSpc>
                <a:spcPct val="100000"/>
              </a:lnSpc>
              <a:spcBef>
                <a:spcPts val="600"/>
              </a:spcBef>
              <a:spcAft>
                <a:spcPts val="0"/>
              </a:spcAft>
              <a:buSzPct val="100000"/>
            </a:pPr>
            <a:r>
              <a:rPr lang="en" sz="1800" b="1" dirty="0"/>
              <a:t>Poorest and politically </a:t>
            </a:r>
            <a:r>
              <a:rPr lang="en" sz="1800" b="1" dirty="0" smtClean="0"/>
              <a:t>margin</a:t>
            </a:r>
            <a:r>
              <a:rPr lang="en-US" sz="1800" b="1" dirty="0" smtClean="0"/>
              <a:t>-</a:t>
            </a:r>
            <a:r>
              <a:rPr lang="en" sz="1800" b="1" dirty="0" smtClean="0"/>
              <a:t>alized </a:t>
            </a:r>
            <a:r>
              <a:rPr lang="en" sz="1800" b="1" dirty="0"/>
              <a:t>populations are most at </a:t>
            </a:r>
            <a:r>
              <a:rPr lang="en" sz="1800" b="1" dirty="0" smtClean="0"/>
              <a:t>risk</a:t>
            </a:r>
            <a:r>
              <a:rPr lang="en-US" sz="1800" b="1" dirty="0" smtClean="0"/>
              <a:t/>
            </a:r>
            <a:br>
              <a:rPr lang="en-US" sz="1800" b="1" dirty="0" smtClean="0"/>
            </a:br>
            <a:r>
              <a:rPr lang="en" sz="1800" dirty="0" smtClean="0"/>
              <a:t>NTDs </a:t>
            </a:r>
            <a:r>
              <a:rPr lang="en" sz="1800" dirty="0"/>
              <a:t>are sometimes referred to as diseases of poverty</a:t>
            </a:r>
          </a:p>
          <a:p>
            <a:pPr lvl="0" rtl="0">
              <a:spcBef>
                <a:spcPts val="600"/>
              </a:spcBef>
              <a:buSzPct val="100000"/>
            </a:pPr>
            <a:r>
              <a:rPr lang="en" sz="1800" b="1" dirty="0"/>
              <a:t>Children </a:t>
            </a:r>
          </a:p>
          <a:p>
            <a:pPr marL="320040" lvl="1" indent="-320040" rtl="0">
              <a:spcBef>
                <a:spcPts val="600"/>
              </a:spcBef>
              <a:buClr>
                <a:srgbClr val="FF6600"/>
              </a:buClr>
              <a:buSzPct val="100000"/>
              <a:buFont typeface="Wingdings" charset="2"/>
              <a:buChar char="§"/>
            </a:pPr>
            <a:r>
              <a:rPr lang="en" sz="1800" dirty="0"/>
              <a:t>Exposed to pathogenic threats through play, work and substandard living </a:t>
            </a:r>
          </a:p>
          <a:p>
            <a:pPr marL="320040" lvl="1" indent="-320040" rtl="0">
              <a:spcBef>
                <a:spcPts val="600"/>
              </a:spcBef>
              <a:buClr>
                <a:srgbClr val="FF6600"/>
              </a:buClr>
              <a:buSzPct val="100000"/>
              <a:buFont typeface="Wingdings" charset="2"/>
              <a:buChar char="§"/>
            </a:pPr>
            <a:r>
              <a:rPr lang="en" sz="1800" dirty="0"/>
              <a:t>More vulnerable to infections because immune systems </a:t>
            </a:r>
            <a:r>
              <a:rPr lang="en" sz="1800" dirty="0" smtClean="0"/>
              <a:t>are</a:t>
            </a:r>
            <a:r>
              <a:rPr lang="en-US" sz="1800" dirty="0" smtClean="0"/>
              <a:t/>
            </a:r>
            <a:br>
              <a:rPr lang="en-US" sz="1800" dirty="0" smtClean="0"/>
            </a:br>
            <a:r>
              <a:rPr lang="en" sz="1800" dirty="0" smtClean="0"/>
              <a:t>not </a:t>
            </a:r>
            <a:r>
              <a:rPr lang="en" sz="1800" dirty="0"/>
              <a:t>fully developed</a:t>
            </a:r>
          </a:p>
          <a:p>
            <a:pPr lvl="0" rtl="0">
              <a:spcBef>
                <a:spcPts val="600"/>
              </a:spcBef>
              <a:buSzPct val="100000"/>
            </a:pPr>
            <a:r>
              <a:rPr lang="en" sz="1800" b="1" dirty="0"/>
              <a:t>Refugees and displaced persons:</a:t>
            </a:r>
          </a:p>
          <a:p>
            <a:pPr marL="320040" lvl="1" indent="-320040" rtl="0">
              <a:spcBef>
                <a:spcPts val="600"/>
              </a:spcBef>
              <a:buClr>
                <a:srgbClr val="FF6600"/>
              </a:buClr>
              <a:buSzPct val="100000"/>
              <a:buFont typeface="Wingdings" charset="2"/>
              <a:buChar char="§"/>
            </a:pPr>
            <a:r>
              <a:rPr lang="en" sz="1800" dirty="0"/>
              <a:t>inadequate house and food scarcity plus traumatic circumstances</a:t>
            </a:r>
          </a:p>
          <a:p>
            <a:pPr lvl="0" rtl="0">
              <a:spcBef>
                <a:spcPts val="600"/>
              </a:spcBef>
              <a:buNone/>
            </a:pPr>
            <a:endParaRPr sz="1800" dirty="0"/>
          </a:p>
        </p:txBody>
      </p:sp>
      <p:pic>
        <p:nvPicPr>
          <p:cNvPr id="159" name="Shape 159"/>
          <p:cNvPicPr preferRelativeResize="0"/>
          <p:nvPr/>
        </p:nvPicPr>
        <p:blipFill>
          <a:blip r:embed="rId4">
            <a:alphaModFix/>
          </a:blip>
          <a:stretch>
            <a:fillRect/>
          </a:stretch>
        </p:blipFill>
        <p:spPr>
          <a:xfrm>
            <a:off x="4569090" y="2151284"/>
            <a:ext cx="4572000" cy="3429000"/>
          </a:xfrm>
          <a:prstGeom prst="rect">
            <a:avLst/>
          </a:prstGeom>
          <a:noFill/>
          <a:ln>
            <a:noFill/>
          </a:ln>
        </p:spPr>
      </p:pic>
      <p:sp>
        <p:nvSpPr>
          <p:cNvPr id="6" name="Shape 117"/>
          <p:cNvSpPr txBox="1">
            <a:spLocks/>
          </p:cNvSpPr>
          <p:nvPr/>
        </p:nvSpPr>
        <p:spPr>
          <a:xfrm>
            <a:off x="391131" y="216665"/>
            <a:ext cx="8542198" cy="13647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dirty="0" smtClean="0"/>
              <a:t>Neglected Diseases Impact Neglected Populations</a:t>
            </a:r>
            <a:endParaRPr lang="en" dirty="0"/>
          </a:p>
        </p:txBody>
      </p:sp>
      <p:sp>
        <p:nvSpPr>
          <p:cNvPr id="160" name="Shape 160"/>
          <p:cNvSpPr txBox="1"/>
          <p:nvPr/>
        </p:nvSpPr>
        <p:spPr>
          <a:xfrm>
            <a:off x="4843150" y="5773401"/>
            <a:ext cx="7208400" cy="1121199"/>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457200" y="2033359"/>
            <a:ext cx="4143300" cy="4474008"/>
          </a:xfrm>
          <a:prstGeom prst="rect">
            <a:avLst/>
          </a:prstGeom>
        </p:spPr>
        <p:txBody>
          <a:bodyPr lIns="91425" tIns="91425" rIns="91425" bIns="91425" anchor="t" anchorCtr="0">
            <a:noAutofit/>
          </a:bodyPr>
          <a:lstStyle/>
          <a:p>
            <a:pPr lvl="0" rtl="0">
              <a:spcBef>
                <a:spcPts val="1200"/>
              </a:spcBef>
              <a:buSzPct val="100000"/>
            </a:pPr>
            <a:r>
              <a:rPr lang="en" sz="1700" b="1" dirty="0"/>
              <a:t>Looking at a vulnerable population through an intersectional lens</a:t>
            </a:r>
          </a:p>
          <a:p>
            <a:pPr lvl="1" rtl="0">
              <a:spcBef>
                <a:spcPts val="1200"/>
              </a:spcBef>
              <a:buSzPct val="100000"/>
            </a:pPr>
            <a:r>
              <a:rPr lang="en" sz="1700" dirty="0"/>
              <a:t>Women make up a vast majority of world’s poor</a:t>
            </a:r>
          </a:p>
          <a:p>
            <a:pPr marL="320040" lvl="2" indent="-320040" rtl="0">
              <a:spcBef>
                <a:spcPts val="600"/>
              </a:spcBef>
              <a:buClr>
                <a:srgbClr val="FF6600"/>
              </a:buClr>
              <a:buSzPct val="100000"/>
              <a:buFont typeface="Wingdings" charset="2"/>
              <a:buChar char="§"/>
            </a:pPr>
            <a:r>
              <a:rPr lang="en" sz="1700" dirty="0"/>
              <a:t>Live on less than $1 a day</a:t>
            </a:r>
          </a:p>
          <a:p>
            <a:pPr lvl="1" rtl="0">
              <a:spcBef>
                <a:spcPts val="1200"/>
              </a:spcBef>
              <a:buSzPct val="100000"/>
            </a:pPr>
            <a:r>
              <a:rPr lang="en" sz="1700" dirty="0"/>
              <a:t>Lack of political power</a:t>
            </a:r>
          </a:p>
          <a:p>
            <a:pPr marL="320040" lvl="2" indent="-320040" rtl="0">
              <a:spcBef>
                <a:spcPts val="600"/>
              </a:spcBef>
              <a:buClr>
                <a:srgbClr val="FF6600"/>
              </a:buClr>
              <a:buSzPct val="100000"/>
              <a:buFont typeface="Wingdings" charset="2"/>
              <a:buChar char="§"/>
            </a:pPr>
            <a:r>
              <a:rPr lang="en" sz="1700" dirty="0"/>
              <a:t>Less than 23% of women occupy representative seats in governmental bodies</a:t>
            </a:r>
          </a:p>
          <a:p>
            <a:pPr lvl="1" rtl="0">
              <a:spcBef>
                <a:spcPts val="1200"/>
              </a:spcBef>
              <a:buSzPct val="100000"/>
            </a:pPr>
            <a:r>
              <a:rPr lang="en" sz="1700" dirty="0"/>
              <a:t>Gender inequality </a:t>
            </a:r>
          </a:p>
          <a:p>
            <a:pPr marL="320040" lvl="2" indent="-320040" rtl="0">
              <a:spcBef>
                <a:spcPts val="600"/>
              </a:spcBef>
              <a:buClr>
                <a:srgbClr val="FF6600"/>
              </a:buClr>
              <a:buSzPct val="100000"/>
              <a:buFont typeface="Wingdings" charset="2"/>
              <a:buChar char="§"/>
            </a:pPr>
            <a:r>
              <a:rPr lang="en" sz="1700" dirty="0"/>
              <a:t>Women are often water collectors for their families and communities. Many NTDs are water-borne.</a:t>
            </a:r>
          </a:p>
        </p:txBody>
      </p:sp>
      <p:pic>
        <p:nvPicPr>
          <p:cNvPr id="167" name="Shape 167"/>
          <p:cNvPicPr preferRelativeResize="0"/>
          <p:nvPr/>
        </p:nvPicPr>
        <p:blipFill>
          <a:blip r:embed="rId4">
            <a:alphaModFix/>
          </a:blip>
          <a:stretch>
            <a:fillRect/>
          </a:stretch>
        </p:blipFill>
        <p:spPr>
          <a:xfrm>
            <a:off x="4788285" y="2227924"/>
            <a:ext cx="4355715" cy="3193768"/>
          </a:xfrm>
          <a:prstGeom prst="rect">
            <a:avLst/>
          </a:prstGeom>
          <a:noFill/>
          <a:ln>
            <a:noFill/>
          </a:ln>
        </p:spPr>
      </p:pic>
      <p:sp>
        <p:nvSpPr>
          <p:cNvPr id="6" name="Shape 117"/>
          <p:cNvSpPr txBox="1">
            <a:spLocks/>
          </p:cNvSpPr>
          <p:nvPr/>
        </p:nvSpPr>
        <p:spPr>
          <a:xfrm>
            <a:off x="391131" y="216665"/>
            <a:ext cx="8542198" cy="1364799"/>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dirty="0" smtClean="0"/>
              <a:t>Case Study: Women and Infectious Disease</a:t>
            </a:r>
            <a:endParaRPr lang="en"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TotalTime>
  <Words>4002</Words>
  <Application>Microsoft Macintosh PowerPoint</Application>
  <PresentationFormat>On-screen Show (4:3)</PresentationFormat>
  <Paragraphs>264</Paragraphs>
  <Slides>16</Slides>
  <Notes>16</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simple-light-2</vt:lpstr>
      <vt:lpstr>TM01103891</vt:lpstr>
      <vt:lpstr>PowerPoint Presentation</vt:lpstr>
      <vt:lpstr>What is Epidemiology? </vt:lpstr>
      <vt:lpstr>Neglected Tropical Diseases: Overview </vt:lpstr>
      <vt:lpstr>PowerPoint Presentation</vt:lpstr>
      <vt:lpstr>Why are Neglected Tropical Diseases Causing Problems in These Regions? </vt:lpstr>
      <vt:lpstr>Permanent Disabilities from NTDs </vt:lpstr>
      <vt:lpstr>PowerPoint Presentation</vt:lpstr>
      <vt:lpstr>PowerPoint Presentation</vt:lpstr>
      <vt:lpstr>PowerPoint Presentation</vt:lpstr>
      <vt:lpstr>Social Consequences: Stigma</vt:lpstr>
      <vt:lpstr>PowerPoint Presentation</vt:lpstr>
      <vt:lpstr>Neglect at the Community Level</vt:lpstr>
      <vt:lpstr>PowerPoint Presentation</vt:lpstr>
      <vt:lpstr>PowerPoint Presentation</vt:lpstr>
      <vt:lpstr>PowerPoint Presentation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Neglected Tropical Diseases</dc:title>
  <cp:lastModifiedBy>Jacklyn Lacey</cp:lastModifiedBy>
  <cp:revision>15</cp:revision>
  <dcterms:modified xsi:type="dcterms:W3CDTF">2016-10-31T19:13:40Z</dcterms:modified>
</cp:coreProperties>
</file>